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83" r:id="rId23"/>
    <p:sldId id="276" r:id="rId24"/>
    <p:sldId id="277" r:id="rId25"/>
    <p:sldId id="278" r:id="rId26"/>
    <p:sldId id="279" r:id="rId27"/>
    <p:sldId id="280" r:id="rId28"/>
    <p:sldId id="281" r:id="rId29"/>
    <p:sldId id="284" r:id="rId30"/>
    <p:sldId id="285" r:id="rId31"/>
    <p:sldId id="286" r:id="rId32"/>
    <p:sldId id="287" r:id="rId33"/>
    <p:sldId id="288" r:id="rId34"/>
    <p:sldId id="289" r:id="rId35"/>
    <p:sldId id="291" r:id="rId36"/>
    <p:sldId id="292" r:id="rId37"/>
    <p:sldId id="293" r:id="rId38"/>
    <p:sldId id="290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282" r:id="rId48"/>
  </p:sldIdLst>
  <p:sldSz cx="9144000" cy="6858000" type="screen4x3"/>
  <p:notesSz cx="7559675" cy="106918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94" d="100"/>
          <a:sy n="94" d="100"/>
        </p:scale>
        <p:origin x="-882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pt-BR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1" hidden="1"/>
          <p:cNvSpPr/>
          <p:nvPr/>
        </p:nvSpPr>
        <p:spPr>
          <a:xfrm>
            <a:off x="0" y="6705720"/>
            <a:ext cx="9142920" cy="15120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" name="CustomShape 2" hidden="1"/>
          <p:cNvSpPr/>
          <p:nvPr/>
        </p:nvSpPr>
        <p:spPr>
          <a:xfrm>
            <a:off x="0" y="0"/>
            <a:ext cx="9142920" cy="13921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 hidden="1"/>
          <p:cNvSpPr/>
          <p:nvPr/>
        </p:nvSpPr>
        <p:spPr>
          <a:xfrm>
            <a:off x="0" y="0"/>
            <a:ext cx="151200" cy="68569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 hidden="1"/>
          <p:cNvSpPr/>
          <p:nvPr/>
        </p:nvSpPr>
        <p:spPr>
          <a:xfrm>
            <a:off x="8991720" y="0"/>
            <a:ext cx="151200" cy="68569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5" hidden="1"/>
          <p:cNvSpPr/>
          <p:nvPr/>
        </p:nvSpPr>
        <p:spPr>
          <a:xfrm>
            <a:off x="149400" y="6388560"/>
            <a:ext cx="8831880" cy="30852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CustomShape 6" hidden="1"/>
          <p:cNvSpPr/>
          <p:nvPr/>
        </p:nvSpPr>
        <p:spPr>
          <a:xfrm>
            <a:off x="152280" y="155520"/>
            <a:ext cx="8831880" cy="654588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Line 7"/>
          <p:cNvSpPr/>
          <p:nvPr/>
        </p:nvSpPr>
        <p:spPr>
          <a:xfrm>
            <a:off x="152280" y="1276560"/>
            <a:ext cx="8832960" cy="360"/>
          </a:xfrm>
          <a:prstGeom prst="line">
            <a:avLst/>
          </a:prstGeom>
          <a:ln w="9360" cap="rnd">
            <a:solidFill>
              <a:schemeClr val="accent3">
                <a:shade val="75000"/>
              </a:schemeClr>
            </a:solidFill>
            <a:custDash>
              <a:ds d="6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8" hidden="1"/>
          <p:cNvSpPr/>
          <p:nvPr/>
        </p:nvSpPr>
        <p:spPr>
          <a:xfrm>
            <a:off x="4267080" y="956160"/>
            <a:ext cx="608400" cy="60840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" name="CustomShape 9" hidden="1"/>
          <p:cNvSpPr/>
          <p:nvPr/>
        </p:nvSpPr>
        <p:spPr>
          <a:xfrm>
            <a:off x="4361760" y="1050480"/>
            <a:ext cx="419400" cy="419400"/>
          </a:xfrm>
          <a:prstGeom prst="ellipse">
            <a:avLst/>
          </a:prstGeom>
          <a:solidFill>
            <a:srgbClr val="FFFFFF"/>
          </a:solidFill>
          <a:ln w="50760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" name="CustomShape 10"/>
          <p:cNvSpPr/>
          <p:nvPr/>
        </p:nvSpPr>
        <p:spPr>
          <a:xfrm>
            <a:off x="0" y="6705720"/>
            <a:ext cx="9142920" cy="15120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11"/>
          <p:cNvSpPr/>
          <p:nvPr/>
        </p:nvSpPr>
        <p:spPr>
          <a:xfrm>
            <a:off x="0" y="0"/>
            <a:ext cx="9142920" cy="15444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12"/>
          <p:cNvSpPr/>
          <p:nvPr/>
        </p:nvSpPr>
        <p:spPr>
          <a:xfrm>
            <a:off x="8991720" y="0"/>
            <a:ext cx="151200" cy="68569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CustomShape 13"/>
          <p:cNvSpPr/>
          <p:nvPr/>
        </p:nvSpPr>
        <p:spPr>
          <a:xfrm>
            <a:off x="0" y="0"/>
            <a:ext cx="151200" cy="68569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CustomShape 14"/>
          <p:cNvSpPr/>
          <p:nvPr/>
        </p:nvSpPr>
        <p:spPr>
          <a:xfrm>
            <a:off x="146160" y="6391800"/>
            <a:ext cx="8831880" cy="30852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CustomShape 15"/>
          <p:cNvSpPr/>
          <p:nvPr/>
        </p:nvSpPr>
        <p:spPr>
          <a:xfrm>
            <a:off x="152280" y="158400"/>
            <a:ext cx="8831880" cy="654588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PlaceHolder 1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t-BR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do título</a:t>
            </a:r>
          </a:p>
        </p:txBody>
      </p:sp>
      <p:sp>
        <p:nvSpPr>
          <p:cNvPr id="16" name="PlaceHolder 1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2.º nível da estrutura de tópicos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3.º nível da estrutura de tópicos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4.º nível da estrutura de tópicos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5.º nível da estrutura de tópicos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6.º nível da estrutura de tópicos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1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1"/>
          <p:cNvSpPr/>
          <p:nvPr/>
        </p:nvSpPr>
        <p:spPr>
          <a:xfrm>
            <a:off x="0" y="6705720"/>
            <a:ext cx="9142920" cy="15120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" name="CustomShape 2"/>
          <p:cNvSpPr/>
          <p:nvPr/>
        </p:nvSpPr>
        <p:spPr>
          <a:xfrm>
            <a:off x="0" y="0"/>
            <a:ext cx="9142920" cy="13921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" name="CustomShape 3"/>
          <p:cNvSpPr/>
          <p:nvPr/>
        </p:nvSpPr>
        <p:spPr>
          <a:xfrm>
            <a:off x="0" y="0"/>
            <a:ext cx="151200" cy="68569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CustomShape 4"/>
          <p:cNvSpPr/>
          <p:nvPr/>
        </p:nvSpPr>
        <p:spPr>
          <a:xfrm>
            <a:off x="8991720" y="0"/>
            <a:ext cx="151200" cy="68569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" name="CustomShape 5"/>
          <p:cNvSpPr/>
          <p:nvPr/>
        </p:nvSpPr>
        <p:spPr>
          <a:xfrm>
            <a:off x="149400" y="6388560"/>
            <a:ext cx="8831880" cy="308520"/>
          </a:xfrm>
          <a:prstGeom prst="rect">
            <a:avLst/>
          </a:prstGeom>
          <a:solidFill>
            <a:schemeClr val="accent3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" name="CustomShape 6"/>
          <p:cNvSpPr/>
          <p:nvPr/>
        </p:nvSpPr>
        <p:spPr>
          <a:xfrm>
            <a:off x="152280" y="155520"/>
            <a:ext cx="8831880" cy="6545880"/>
          </a:xfrm>
          <a:prstGeom prst="rect">
            <a:avLst/>
          </a:prstGeom>
          <a:noFill/>
          <a:ln w="9360">
            <a:solidFill>
              <a:schemeClr val="accent3">
                <a:shade val="75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" name="Line 7"/>
          <p:cNvSpPr/>
          <p:nvPr/>
        </p:nvSpPr>
        <p:spPr>
          <a:xfrm>
            <a:off x="152280" y="1276560"/>
            <a:ext cx="8832960" cy="360"/>
          </a:xfrm>
          <a:prstGeom prst="line">
            <a:avLst/>
          </a:prstGeom>
          <a:ln w="9360" cap="rnd">
            <a:solidFill>
              <a:schemeClr val="accent3">
                <a:shade val="75000"/>
              </a:schemeClr>
            </a:solidFill>
            <a:custDash>
              <a:ds d="6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CustomShape 8"/>
          <p:cNvSpPr/>
          <p:nvPr/>
        </p:nvSpPr>
        <p:spPr>
          <a:xfrm>
            <a:off x="4267080" y="956160"/>
            <a:ext cx="608400" cy="608400"/>
          </a:xfrm>
          <a:prstGeom prst="ellipse">
            <a:avLst/>
          </a:prstGeom>
          <a:solidFill>
            <a:srgbClr val="FFFFFF"/>
          </a:solidFill>
          <a:ln w="15840">
            <a:noFill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1" name="CustomShape 9"/>
          <p:cNvSpPr/>
          <p:nvPr/>
        </p:nvSpPr>
        <p:spPr>
          <a:xfrm>
            <a:off x="4361760" y="1050480"/>
            <a:ext cx="419400" cy="419400"/>
          </a:xfrm>
          <a:prstGeom prst="ellipse">
            <a:avLst/>
          </a:prstGeom>
          <a:solidFill>
            <a:srgbClr val="FFFFFF"/>
          </a:solidFill>
          <a:ln w="50760">
            <a:solidFill>
              <a:schemeClr val="accent3">
                <a:shade val="75000"/>
              </a:schemeClr>
            </a:solidFill>
            <a:round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2" name="PlaceHolder 10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t-BR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do título</a:t>
            </a:r>
          </a:p>
        </p:txBody>
      </p:sp>
      <p:sp>
        <p:nvSpPr>
          <p:cNvPr id="63" name="PlaceHolder 11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2.º nível da estrutura de tópicos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3.º nível da estrutura de tópicos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4.º nível da estrutura de tópicos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5.º nível da estrutura de tópicos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6.º nível da estrutura de tópicos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9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image" Target="../media/image60.jpe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1.gif"/><Relationship Id="rId5" Type="http://schemas.openxmlformats.org/officeDocument/2006/relationships/image" Target="../media/image58.wmf"/><Relationship Id="rId4" Type="http://schemas.openxmlformats.org/officeDocument/2006/relationships/oleObject" Target="../embeddings/oleObject3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69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71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1152000" y="1728000"/>
            <a:ext cx="683964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Curso FIC:  Dimensionamento de Sistemas Fotovoltaicos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 de até 75 kWp 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CustomShape 2"/>
          <p:cNvSpPr/>
          <p:nvPr/>
        </p:nvSpPr>
        <p:spPr>
          <a:xfrm>
            <a:off x="2267640" y="4898880"/>
            <a:ext cx="457092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23 de agosto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Farroupilha - RS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CustomShape 3"/>
          <p:cNvSpPr/>
          <p:nvPr/>
        </p:nvSpPr>
        <p:spPr>
          <a:xfrm>
            <a:off x="1275480" y="3125160"/>
            <a:ext cx="6555240" cy="82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PRINCÍPIOS BÁSICOS DA CONVERSÃO FOTOVOLTAICA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CustomShape 4"/>
          <p:cNvSpPr/>
          <p:nvPr/>
        </p:nvSpPr>
        <p:spPr>
          <a:xfrm>
            <a:off x="3222000" y="4500000"/>
            <a:ext cx="273168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Prof. Alexandre J. Bühler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4" name="Imagem 103"/>
          <p:cNvPicPr/>
          <p:nvPr/>
        </p:nvPicPr>
        <p:blipFill>
          <a:blip r:embed="rId2"/>
          <a:stretch/>
        </p:blipFill>
        <p:spPr>
          <a:xfrm>
            <a:off x="5977440" y="292680"/>
            <a:ext cx="2805840" cy="1002600"/>
          </a:xfrm>
          <a:prstGeom prst="rect">
            <a:avLst/>
          </a:prstGeom>
          <a:ln>
            <a:noFill/>
          </a:ln>
        </p:spPr>
      </p:pic>
      <p:pic>
        <p:nvPicPr>
          <p:cNvPr id="105" name="Imagem 104"/>
          <p:cNvPicPr/>
          <p:nvPr/>
        </p:nvPicPr>
        <p:blipFill>
          <a:blip r:embed="rId3"/>
          <a:stretch/>
        </p:blipFill>
        <p:spPr>
          <a:xfrm>
            <a:off x="241200" y="218520"/>
            <a:ext cx="3250080" cy="1004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2199960" y="316800"/>
            <a:ext cx="480096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O que é uma célula FV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CustomShape 2"/>
          <p:cNvSpPr/>
          <p:nvPr/>
        </p:nvSpPr>
        <p:spPr>
          <a:xfrm>
            <a:off x="5780160" y="1262520"/>
            <a:ext cx="2679120" cy="146124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Lado N: espessura entre 0,3 </a:t>
            </a: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  <a:ea typeface="Calibri"/>
              </a:rPr>
              <a:t>m</a:t>
            </a: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m até 1 </a:t>
            </a: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  <a:ea typeface="Calibri"/>
              </a:rPr>
              <a:t>m</a:t>
            </a: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m 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Lado P: espessura entre 200 </a:t>
            </a: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  <a:ea typeface="Calibri"/>
              </a:rPr>
              <a:t>m</a:t>
            </a: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m até 500 </a:t>
            </a: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  <a:ea typeface="Calibri"/>
              </a:rPr>
              <a:t>m</a:t>
            </a: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m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5" name="Imagem 3"/>
          <p:cNvPicPr/>
          <p:nvPr/>
        </p:nvPicPr>
        <p:blipFill>
          <a:blip r:embed="rId2"/>
          <a:srcRect t="5426"/>
          <a:stretch/>
        </p:blipFill>
        <p:spPr>
          <a:xfrm>
            <a:off x="194400" y="980640"/>
            <a:ext cx="4707360" cy="372852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6" name="Imagem 4"/>
          <p:cNvPicPr/>
          <p:nvPr/>
        </p:nvPicPr>
        <p:blipFill>
          <a:blip r:embed="rId3"/>
          <a:srcRect t="1593" b="36374"/>
          <a:stretch/>
        </p:blipFill>
        <p:spPr>
          <a:xfrm>
            <a:off x="4717440" y="3889440"/>
            <a:ext cx="4247280" cy="2447280"/>
          </a:xfrm>
          <a:prstGeom prst="rect">
            <a:avLst/>
          </a:prstGeom>
          <a:ln w="12600">
            <a:solidFill>
              <a:schemeClr val="tx1"/>
            </a:solidFill>
            <a:miter/>
          </a:ln>
        </p:spPr>
      </p:pic>
      <p:sp>
        <p:nvSpPr>
          <p:cNvPr id="157" name="CustomShape 3"/>
          <p:cNvSpPr/>
          <p:nvPr/>
        </p:nvSpPr>
        <p:spPr>
          <a:xfrm>
            <a:off x="762120" y="4873680"/>
            <a:ext cx="3448800" cy="1461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Grau de pureza mínimo do silício para uso em fotovoltaica: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99,9999%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Grau metalúrgico: até 99,5%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2"/>
          <p:cNvPicPr/>
          <p:nvPr/>
        </p:nvPicPr>
        <p:blipFill>
          <a:blip r:embed="rId2"/>
          <a:stretch/>
        </p:blipFill>
        <p:spPr>
          <a:xfrm>
            <a:off x="371520" y="1724040"/>
            <a:ext cx="8399880" cy="3408840"/>
          </a:xfrm>
          <a:prstGeom prst="rect">
            <a:avLst/>
          </a:prstGeom>
          <a:ln>
            <a:noFill/>
          </a:ln>
        </p:spPr>
      </p:pic>
      <p:sp>
        <p:nvSpPr>
          <p:cNvPr id="159" name="CustomShape 1"/>
          <p:cNvSpPr/>
          <p:nvPr/>
        </p:nvSpPr>
        <p:spPr>
          <a:xfrm>
            <a:off x="2204280" y="316800"/>
            <a:ext cx="496872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Processo de fabricação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CustomShape 1"/>
          <p:cNvSpPr/>
          <p:nvPr/>
        </p:nvSpPr>
        <p:spPr>
          <a:xfrm>
            <a:off x="865800" y="365760"/>
            <a:ext cx="759312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Principais tecnologias fotovoltaicas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1" name="Picture 2"/>
          <p:cNvPicPr/>
          <p:nvPr/>
        </p:nvPicPr>
        <p:blipFill>
          <a:blip r:embed="rId2"/>
          <a:stretch/>
        </p:blipFill>
        <p:spPr>
          <a:xfrm>
            <a:off x="1018440" y="1409760"/>
            <a:ext cx="2256480" cy="2018160"/>
          </a:xfrm>
          <a:prstGeom prst="rect">
            <a:avLst/>
          </a:prstGeom>
          <a:ln>
            <a:noFill/>
          </a:ln>
        </p:spPr>
      </p:pic>
      <p:pic>
        <p:nvPicPr>
          <p:cNvPr id="162" name="Picture 4"/>
          <p:cNvPicPr/>
          <p:nvPr/>
        </p:nvPicPr>
        <p:blipFill>
          <a:blip r:embed="rId3"/>
          <a:stretch/>
        </p:blipFill>
        <p:spPr>
          <a:xfrm>
            <a:off x="5220000" y="1242720"/>
            <a:ext cx="2856600" cy="3618360"/>
          </a:xfrm>
          <a:prstGeom prst="rect">
            <a:avLst/>
          </a:prstGeom>
          <a:ln>
            <a:noFill/>
          </a:ln>
        </p:spPr>
      </p:pic>
      <p:sp>
        <p:nvSpPr>
          <p:cNvPr id="163" name="CustomShape 2"/>
          <p:cNvSpPr/>
          <p:nvPr/>
        </p:nvSpPr>
        <p:spPr>
          <a:xfrm>
            <a:off x="355320" y="3491640"/>
            <a:ext cx="36932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Célula FV de silício monocristalino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CustomShape 3"/>
          <p:cNvSpPr/>
          <p:nvPr/>
        </p:nvSpPr>
        <p:spPr>
          <a:xfrm>
            <a:off x="5096160" y="4911840"/>
            <a:ext cx="384408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Módulo FV de silício monocristalino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5" name="Picture 6"/>
          <p:cNvPicPr/>
          <p:nvPr/>
        </p:nvPicPr>
        <p:blipFill>
          <a:blip r:embed="rId4"/>
          <a:srcRect b="26836"/>
          <a:stretch/>
        </p:blipFill>
        <p:spPr>
          <a:xfrm>
            <a:off x="827640" y="3894840"/>
            <a:ext cx="1237320" cy="2417040"/>
          </a:xfrm>
          <a:prstGeom prst="rect">
            <a:avLst/>
          </a:prstGeom>
          <a:ln>
            <a:noFill/>
          </a:ln>
        </p:spPr>
      </p:pic>
      <p:sp>
        <p:nvSpPr>
          <p:cNvPr id="166" name="CustomShape 4"/>
          <p:cNvSpPr/>
          <p:nvPr/>
        </p:nvSpPr>
        <p:spPr>
          <a:xfrm>
            <a:off x="2082240" y="5868000"/>
            <a:ext cx="34844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Lingote de silício monocristalino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" name="CustomShape 5"/>
          <p:cNvSpPr/>
          <p:nvPr/>
        </p:nvSpPr>
        <p:spPr>
          <a:xfrm>
            <a:off x="3174120" y="4151880"/>
            <a:ext cx="2411640" cy="3639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17 – 20% de eficiência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865800" y="365760"/>
            <a:ext cx="759312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Principais tecnologias fotovoltaicas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9" name="Picture 2"/>
          <p:cNvPicPr/>
          <p:nvPr/>
        </p:nvPicPr>
        <p:blipFill>
          <a:blip r:embed="rId2"/>
          <a:stretch/>
        </p:blipFill>
        <p:spPr>
          <a:xfrm>
            <a:off x="820440" y="1196640"/>
            <a:ext cx="2094480" cy="2065680"/>
          </a:xfrm>
          <a:prstGeom prst="rect">
            <a:avLst/>
          </a:prstGeom>
          <a:ln>
            <a:noFill/>
          </a:ln>
        </p:spPr>
      </p:pic>
      <p:sp>
        <p:nvSpPr>
          <p:cNvPr id="170" name="CustomShape 2"/>
          <p:cNvSpPr/>
          <p:nvPr/>
        </p:nvSpPr>
        <p:spPr>
          <a:xfrm>
            <a:off x="421560" y="3314520"/>
            <a:ext cx="36536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Célula FV de silício multicristalino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CustomShape 3"/>
          <p:cNvSpPr/>
          <p:nvPr/>
        </p:nvSpPr>
        <p:spPr>
          <a:xfrm>
            <a:off x="5234760" y="4581000"/>
            <a:ext cx="380448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Módulo FV de silício multicristalino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" name="CustomShape 4"/>
          <p:cNvSpPr/>
          <p:nvPr/>
        </p:nvSpPr>
        <p:spPr>
          <a:xfrm>
            <a:off x="3947040" y="5683320"/>
            <a:ext cx="3238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Bloco de silício multicristalino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3" name="Picture 4"/>
          <p:cNvPicPr/>
          <p:nvPr/>
        </p:nvPicPr>
        <p:blipFill>
          <a:blip r:embed="rId3"/>
          <a:stretch/>
        </p:blipFill>
        <p:spPr>
          <a:xfrm>
            <a:off x="5830920" y="950400"/>
            <a:ext cx="2856600" cy="3618360"/>
          </a:xfrm>
          <a:prstGeom prst="rect">
            <a:avLst/>
          </a:prstGeom>
          <a:ln>
            <a:noFill/>
          </a:ln>
        </p:spPr>
      </p:pic>
      <p:pic>
        <p:nvPicPr>
          <p:cNvPr id="174" name="Picture 6"/>
          <p:cNvPicPr/>
          <p:nvPr/>
        </p:nvPicPr>
        <p:blipFill>
          <a:blip r:embed="rId4"/>
          <a:stretch/>
        </p:blipFill>
        <p:spPr>
          <a:xfrm>
            <a:off x="547200" y="3908880"/>
            <a:ext cx="3109680" cy="2226240"/>
          </a:xfrm>
          <a:prstGeom prst="rect">
            <a:avLst/>
          </a:prstGeom>
          <a:ln>
            <a:noFill/>
          </a:ln>
        </p:spPr>
      </p:pic>
      <p:sp>
        <p:nvSpPr>
          <p:cNvPr id="175" name="CustomShape 5"/>
          <p:cNvSpPr/>
          <p:nvPr/>
        </p:nvSpPr>
        <p:spPr>
          <a:xfrm>
            <a:off x="3879720" y="3967200"/>
            <a:ext cx="2382480" cy="3639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15 – 18% de eficiência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865800" y="365760"/>
            <a:ext cx="759312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Principais tecnologias fotovoltaicas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7" name="Picture 1"/>
          <p:cNvPicPr/>
          <p:nvPr/>
        </p:nvPicPr>
        <p:blipFill>
          <a:blip r:embed="rId2"/>
          <a:stretch/>
        </p:blipFill>
        <p:spPr>
          <a:xfrm>
            <a:off x="683640" y="1066680"/>
            <a:ext cx="2732760" cy="224676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sp>
        <p:nvSpPr>
          <p:cNvPr id="178" name="CustomShape 2"/>
          <p:cNvSpPr/>
          <p:nvPr/>
        </p:nvSpPr>
        <p:spPr>
          <a:xfrm>
            <a:off x="1316520" y="3419640"/>
            <a:ext cx="158868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Silício amorfo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9" name="Picture 4"/>
          <p:cNvPicPr/>
          <p:nvPr/>
        </p:nvPicPr>
        <p:blipFill>
          <a:blip r:embed="rId3"/>
          <a:stretch/>
        </p:blipFill>
        <p:spPr>
          <a:xfrm>
            <a:off x="4356000" y="1137600"/>
            <a:ext cx="3887640" cy="265032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80" name="CustomShape 3"/>
          <p:cNvSpPr/>
          <p:nvPr/>
        </p:nvSpPr>
        <p:spPr>
          <a:xfrm>
            <a:off x="5377320" y="3851640"/>
            <a:ext cx="217368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Telureto de Cádmio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CustomShape 4"/>
          <p:cNvSpPr/>
          <p:nvPr/>
        </p:nvSpPr>
        <p:spPr>
          <a:xfrm>
            <a:off x="4863960" y="5868000"/>
            <a:ext cx="70920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CIGS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2" name="Picture 6"/>
          <p:cNvPicPr/>
          <p:nvPr/>
        </p:nvPicPr>
        <p:blipFill>
          <a:blip r:embed="rId4"/>
          <a:stretch/>
        </p:blipFill>
        <p:spPr>
          <a:xfrm>
            <a:off x="467640" y="3988800"/>
            <a:ext cx="4271400" cy="239148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83" name="CustomShape 5"/>
          <p:cNvSpPr/>
          <p:nvPr/>
        </p:nvSpPr>
        <p:spPr>
          <a:xfrm>
            <a:off x="5733000" y="4954320"/>
            <a:ext cx="210528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Filmes finos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" name="CustomShape 6"/>
          <p:cNvSpPr/>
          <p:nvPr/>
        </p:nvSpPr>
        <p:spPr>
          <a:xfrm>
            <a:off x="5592240" y="4437000"/>
            <a:ext cx="2352240" cy="3639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11 – 13% de eficiência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863280" y="365760"/>
            <a:ext cx="742536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Eficiência das células fotovoltaicas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6" name="Picture 2"/>
          <p:cNvPicPr/>
          <p:nvPr/>
        </p:nvPicPr>
        <p:blipFill>
          <a:blip r:embed="rId2"/>
          <a:stretch/>
        </p:blipFill>
        <p:spPr>
          <a:xfrm>
            <a:off x="179640" y="836640"/>
            <a:ext cx="8722080" cy="5759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2001240" y="332640"/>
            <a:ext cx="506484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Preço para sistemas FV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8" name="Imagem 187"/>
          <p:cNvPicPr/>
          <p:nvPr/>
        </p:nvPicPr>
        <p:blipFill>
          <a:blip r:embed="rId2"/>
          <a:stretch/>
        </p:blipFill>
        <p:spPr>
          <a:xfrm>
            <a:off x="1294200" y="864000"/>
            <a:ext cx="6409080" cy="5704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1236600" y="898560"/>
            <a:ext cx="231876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Sistemas pequenos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CustomShape 2"/>
          <p:cNvSpPr/>
          <p:nvPr/>
        </p:nvSpPr>
        <p:spPr>
          <a:xfrm>
            <a:off x="5866560" y="2668680"/>
            <a:ext cx="21326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Sistemas grandes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1" name="Picture 2"/>
          <p:cNvPicPr/>
          <p:nvPr/>
        </p:nvPicPr>
        <p:blipFill>
          <a:blip r:embed="rId2"/>
          <a:srcRect t="9080" r="8877"/>
          <a:stretch/>
        </p:blipFill>
        <p:spPr>
          <a:xfrm>
            <a:off x="251640" y="1280160"/>
            <a:ext cx="4319280" cy="32306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2" name="Picture 4"/>
          <p:cNvPicPr/>
          <p:nvPr/>
        </p:nvPicPr>
        <p:blipFill>
          <a:blip r:embed="rId3"/>
          <a:stretch/>
        </p:blipFill>
        <p:spPr>
          <a:xfrm>
            <a:off x="4140000" y="3085200"/>
            <a:ext cx="4871520" cy="36550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3" name="CustomShape 3"/>
          <p:cNvSpPr/>
          <p:nvPr/>
        </p:nvSpPr>
        <p:spPr>
          <a:xfrm>
            <a:off x="2358720" y="313560"/>
            <a:ext cx="441252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Sistemas modulares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icture 2"/>
          <p:cNvPicPr/>
          <p:nvPr/>
        </p:nvPicPr>
        <p:blipFill>
          <a:blip r:embed="rId2"/>
          <a:srcRect l="7841" b="16419"/>
          <a:stretch/>
        </p:blipFill>
        <p:spPr>
          <a:xfrm>
            <a:off x="4356000" y="3573000"/>
            <a:ext cx="4550040" cy="3095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5" name="Picture 4"/>
          <p:cNvPicPr/>
          <p:nvPr/>
        </p:nvPicPr>
        <p:blipFill>
          <a:blip r:embed="rId3"/>
          <a:stretch/>
        </p:blipFill>
        <p:spPr>
          <a:xfrm>
            <a:off x="179640" y="1484640"/>
            <a:ext cx="4895640" cy="32659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6" name="CustomShape 1"/>
          <p:cNvSpPr/>
          <p:nvPr/>
        </p:nvSpPr>
        <p:spPr>
          <a:xfrm>
            <a:off x="1143720" y="260640"/>
            <a:ext cx="709488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Grandes centrais fotovoltaicas no mundo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CustomShape 2"/>
          <p:cNvSpPr/>
          <p:nvPr/>
        </p:nvSpPr>
        <p:spPr>
          <a:xfrm>
            <a:off x="5169240" y="1124640"/>
            <a:ext cx="3787560" cy="234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000" b="0" u="sng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Agua Caliente Project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Local: </a:t>
            </a: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Yuma County, 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Arizona, EUA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Potência instalada: 290 MW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Investimento: U$ 967 milhões 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Módulos: 4,9 milhões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Energia gerada: 559.000 MWh/ano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" name="CustomShape 3"/>
          <p:cNvSpPr/>
          <p:nvPr/>
        </p:nvSpPr>
        <p:spPr>
          <a:xfrm>
            <a:off x="295560" y="5121360"/>
            <a:ext cx="3987360" cy="100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Supondo famílias com consumo mensal de 200 kW.h essa central pode atender 233.333 famílias.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1143720" y="260640"/>
            <a:ext cx="709488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Grandes centrais fotovoltaicas no mundo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CustomShape 2"/>
          <p:cNvSpPr/>
          <p:nvPr/>
        </p:nvSpPr>
        <p:spPr>
          <a:xfrm>
            <a:off x="4753800" y="1130040"/>
            <a:ext cx="3953880" cy="234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000" b="0" u="sng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Topaz Solar Farm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Local: San Luis Obispo County</a:t>
            </a: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, 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Califórnia, EUA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Potência instalada: 550 MW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Investimento: U$ 2,5 bilhões 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Módulos: 9 milhões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Energia gerada: 1.100.000 MWh/ano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" name="CustomShape 3"/>
          <p:cNvSpPr/>
          <p:nvPr/>
        </p:nvSpPr>
        <p:spPr>
          <a:xfrm>
            <a:off x="151560" y="4613400"/>
            <a:ext cx="3987360" cy="100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Supondo famílias com consumo mensal de 200 kW.h essa central pode atender 458.333 famílias.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2" name="Picture 2"/>
          <p:cNvPicPr/>
          <p:nvPr/>
        </p:nvPicPr>
        <p:blipFill>
          <a:blip r:embed="rId2"/>
          <a:stretch/>
        </p:blipFill>
        <p:spPr>
          <a:xfrm>
            <a:off x="4140000" y="3844080"/>
            <a:ext cx="4897800" cy="29685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3" name="Picture 4"/>
          <p:cNvPicPr/>
          <p:nvPr/>
        </p:nvPicPr>
        <p:blipFill>
          <a:blip r:embed="rId3"/>
          <a:stretch/>
        </p:blipFill>
        <p:spPr>
          <a:xfrm>
            <a:off x="251640" y="1124640"/>
            <a:ext cx="4463280" cy="26362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481320" y="260640"/>
            <a:ext cx="8147880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Quanta energia atinge a Terra vinda do Sol?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CustomShape 2"/>
          <p:cNvSpPr/>
          <p:nvPr/>
        </p:nvSpPr>
        <p:spPr>
          <a:xfrm>
            <a:off x="4675320" y="1415520"/>
            <a:ext cx="4337280" cy="338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Considerando: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Raio médio da Terra: 6,37 x 10</a:t>
            </a:r>
            <a:r>
              <a:rPr lang="pt-BR" sz="1800" b="0" strike="noStrike" spc="-1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6</a:t>
            </a: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 m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Constante solar: 1362 W/m²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Potência do Sol na Terra: 3,47 x 10</a:t>
            </a:r>
            <a:r>
              <a:rPr lang="pt-BR" sz="1800" b="0" strike="noStrike" spc="-1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17 </a:t>
            </a: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W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Área de meia esfera: 2,548 x 10</a:t>
            </a:r>
            <a:r>
              <a:rPr lang="pt-BR" sz="1800" b="0" strike="noStrike" spc="-1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18 </a:t>
            </a: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m²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O cálculo leva em consideração que aproximadamente metade da radiação que atinge a Terra por unidade de tempo é refletida pelas nuvens e aerossóis ou absorvida na atmosfera.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8" name="Picture 2"/>
          <p:cNvPicPr/>
          <p:nvPr/>
        </p:nvPicPr>
        <p:blipFill>
          <a:blip r:embed="rId2"/>
          <a:stretch/>
        </p:blipFill>
        <p:spPr>
          <a:xfrm>
            <a:off x="323640" y="1556640"/>
            <a:ext cx="4031280" cy="2277360"/>
          </a:xfrm>
          <a:prstGeom prst="rect">
            <a:avLst/>
          </a:prstGeom>
          <a:ln>
            <a:noFill/>
          </a:ln>
        </p:spPr>
      </p:pic>
      <p:sp>
        <p:nvSpPr>
          <p:cNvPr id="109" name="CustomShape 3"/>
          <p:cNvSpPr/>
          <p:nvPr/>
        </p:nvSpPr>
        <p:spPr>
          <a:xfrm>
            <a:off x="101160" y="4075200"/>
            <a:ext cx="4476600" cy="228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Consumo total de energia elétrica em 2012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22.668 TWh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Tempo de energia do Sol:  6,8 minutos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Consumo total de energia em 2012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158.000 TWh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Tempo de energia do Sol: 53,1 minutos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CustomShape 4"/>
          <p:cNvSpPr/>
          <p:nvPr/>
        </p:nvSpPr>
        <p:spPr>
          <a:xfrm>
            <a:off x="4860000" y="5229360"/>
            <a:ext cx="4031280" cy="9126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Por ano, a Terra recebe cerca de 20.000 vezes mais energia do que o consumo mundial total em 2012.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m 203"/>
          <p:cNvPicPr/>
          <p:nvPr/>
        </p:nvPicPr>
        <p:blipFill>
          <a:blip r:embed="rId2"/>
          <a:stretch/>
        </p:blipFill>
        <p:spPr>
          <a:xfrm>
            <a:off x="307440" y="1440000"/>
            <a:ext cx="4876200" cy="4723560"/>
          </a:xfrm>
          <a:prstGeom prst="rect">
            <a:avLst/>
          </a:prstGeom>
          <a:ln>
            <a:noFill/>
          </a:ln>
        </p:spPr>
      </p:pic>
      <p:sp>
        <p:nvSpPr>
          <p:cNvPr id="205" name="CustomShape 1"/>
          <p:cNvSpPr/>
          <p:nvPr/>
        </p:nvSpPr>
        <p:spPr>
          <a:xfrm>
            <a:off x="5271120" y="1445760"/>
            <a:ext cx="3656520" cy="312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Tengger solar park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Maior Central do mundo em tamanho e em produção.</a:t>
            </a:r>
          </a:p>
          <a:p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Local: Zhongwei, China.</a:t>
            </a:r>
          </a:p>
          <a:p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Área: 1,200 km²</a:t>
            </a:r>
          </a:p>
          <a:p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Potência instalada: 1,547 GW </a:t>
            </a:r>
          </a:p>
          <a:p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" name="CustomShape 2"/>
          <p:cNvSpPr/>
          <p:nvPr/>
        </p:nvSpPr>
        <p:spPr>
          <a:xfrm>
            <a:off x="936000" y="511920"/>
            <a:ext cx="7094880" cy="49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Grandes centrais fotovoltaicas no mundo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618672" y="2875002"/>
            <a:ext cx="58336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 smtClean="0">
                <a:latin typeface="+mj-lt"/>
              </a:rPr>
              <a:t>Radiação solar</a:t>
            </a:r>
            <a:endParaRPr lang="pt-BR" sz="6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2325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m 4"/>
          <p:cNvPicPr/>
          <p:nvPr/>
        </p:nvPicPr>
        <p:blipFill>
          <a:blip r:embed="rId2"/>
          <a:stretch/>
        </p:blipFill>
        <p:spPr>
          <a:xfrm>
            <a:off x="540000" y="1053000"/>
            <a:ext cx="3168000" cy="24829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8" name="CustomShape 1"/>
          <p:cNvSpPr/>
          <p:nvPr/>
        </p:nvSpPr>
        <p:spPr>
          <a:xfrm>
            <a:off x="3286800" y="189000"/>
            <a:ext cx="259524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Posição do Sol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CustomShape 2"/>
          <p:cNvSpPr/>
          <p:nvPr/>
        </p:nvSpPr>
        <p:spPr>
          <a:xfrm>
            <a:off x="4068360" y="1053000"/>
            <a:ext cx="432000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Definimos </a:t>
            </a:r>
            <a:r>
              <a:rPr lang="pt-BR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</a:t>
            </a: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(zênite) como uma linha imaginária paralela a vertical astronômica do lugar e que passa pelo centro da Terra.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CustomShape 3"/>
          <p:cNvSpPr/>
          <p:nvPr/>
        </p:nvSpPr>
        <p:spPr>
          <a:xfrm>
            <a:off x="4068360" y="2133360"/>
            <a:ext cx="4320000" cy="95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Para qualquer lugar na Terra de latitude L, os máximos e mínimos ângulos em relação ao zênite são (θ</a:t>
            </a:r>
            <a:r>
              <a:rPr lang="pt-BR" sz="1800" b="0" strike="noStrike" spc="-1" baseline="-25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max </a:t>
            </a: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</a:t>
            </a:r>
            <a:r>
              <a:rPr lang="pt-BR" sz="1800" b="0" strike="noStrike" spc="-1" baseline="-25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θ</a:t>
            </a:r>
            <a:r>
              <a:rPr lang="pt-BR" sz="1800" b="0" strike="noStrike" spc="-1" baseline="-25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min</a:t>
            </a: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):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1" name="Picture 6"/>
          <p:cNvPicPr/>
          <p:nvPr/>
        </p:nvPicPr>
        <p:blipFill>
          <a:blip r:embed="rId3"/>
          <a:stretch/>
        </p:blipFill>
        <p:spPr>
          <a:xfrm>
            <a:off x="5529240" y="3625560"/>
            <a:ext cx="3304800" cy="32014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2" name="CustomShape 4"/>
          <p:cNvSpPr/>
          <p:nvPr/>
        </p:nvSpPr>
        <p:spPr>
          <a:xfrm>
            <a:off x="1404000" y="3573360"/>
            <a:ext cx="18720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Hemisfério Sul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" name="CustomShape 5"/>
          <p:cNvSpPr/>
          <p:nvPr/>
        </p:nvSpPr>
        <p:spPr>
          <a:xfrm>
            <a:off x="3708360" y="6300360"/>
            <a:ext cx="18720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Hemisfério norte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" name="CustomShape 6"/>
          <p:cNvSpPr/>
          <p:nvPr/>
        </p:nvSpPr>
        <p:spPr>
          <a:xfrm>
            <a:off x="396000" y="4389120"/>
            <a:ext cx="4680000" cy="14619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Para maximizar a energia incidente sobre uma superfície ao longo do ano, esta deve: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Ser orientada para o polo do hemisfério.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 inclinação (ângulo com a horizontal) igual a da latitude do local.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5" name="Imagem 214"/>
          <p:cNvPicPr/>
          <p:nvPr/>
        </p:nvPicPr>
        <p:blipFill>
          <a:blip r:embed="rId4"/>
          <a:stretch/>
        </p:blipFill>
        <p:spPr>
          <a:xfrm>
            <a:off x="4064400" y="3137400"/>
            <a:ext cx="2082960" cy="406440"/>
          </a:xfrm>
          <a:prstGeom prst="rect">
            <a:avLst/>
          </a:prstGeom>
          <a:ln>
            <a:noFill/>
          </a:ln>
        </p:spPr>
      </p:pic>
      <p:pic>
        <p:nvPicPr>
          <p:cNvPr id="216" name="Imagem 215"/>
          <p:cNvPicPr/>
          <p:nvPr/>
        </p:nvPicPr>
        <p:blipFill>
          <a:blip r:embed="rId5"/>
          <a:stretch/>
        </p:blipFill>
        <p:spPr>
          <a:xfrm>
            <a:off x="6388560" y="3061080"/>
            <a:ext cx="2133720" cy="431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3286800" y="188640"/>
            <a:ext cx="259524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Posição do Sol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" name="CustomShape 2"/>
          <p:cNvSpPr/>
          <p:nvPr/>
        </p:nvSpPr>
        <p:spPr>
          <a:xfrm>
            <a:off x="235800" y="1052640"/>
            <a:ext cx="2754000" cy="1536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Para Farroupilha L = 29</a:t>
            </a:r>
            <a:r>
              <a:rPr lang="pt-BR" sz="1800" b="0" strike="noStrike" spc="-1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</a:t>
            </a:r>
            <a:r>
              <a:rPr lang="pt-BR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 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θ</a:t>
            </a:r>
            <a:r>
              <a:rPr lang="pt-BR" sz="1800" b="0" strike="noStrike" spc="-1" baseline="-25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min</a:t>
            </a: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 5,5</a:t>
            </a:r>
            <a:r>
              <a:rPr lang="pt-BR" sz="1800" b="0" strike="noStrike" spc="-1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θ</a:t>
            </a:r>
            <a:r>
              <a:rPr lang="pt-BR" sz="1800" b="0" strike="noStrike" spc="-1" baseline="-25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max </a:t>
            </a: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:52,5</a:t>
            </a:r>
            <a:r>
              <a:rPr lang="pt-BR" sz="1800" b="0" strike="noStrike" spc="-1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º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" name="CustomShape 3"/>
          <p:cNvSpPr/>
          <p:nvPr/>
        </p:nvSpPr>
        <p:spPr>
          <a:xfrm>
            <a:off x="252000" y="3213000"/>
            <a:ext cx="2754000" cy="1536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Para Curitiba L = 25,4</a:t>
            </a:r>
            <a:r>
              <a:rPr lang="pt-BR" sz="1800" b="0" strike="noStrike" spc="-1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</a:t>
            </a:r>
            <a:r>
              <a:rPr lang="pt-BR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 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θ</a:t>
            </a:r>
            <a:r>
              <a:rPr lang="pt-BR" sz="1800" b="0" strike="noStrike" spc="-1" baseline="-25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min</a:t>
            </a: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 1,9</a:t>
            </a:r>
            <a:r>
              <a:rPr lang="pt-BR" sz="1800" b="0" strike="noStrike" spc="-1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θ</a:t>
            </a:r>
            <a:r>
              <a:rPr lang="pt-BR" sz="1800" b="0" strike="noStrike" spc="-1" baseline="-25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max </a:t>
            </a: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:48,9</a:t>
            </a:r>
            <a:r>
              <a:rPr lang="pt-BR" sz="1800" b="0" strike="noStrike" spc="-1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" name="CustomShape 4"/>
          <p:cNvSpPr/>
          <p:nvPr/>
        </p:nvSpPr>
        <p:spPr>
          <a:xfrm>
            <a:off x="261360" y="5110560"/>
            <a:ext cx="2754000" cy="1536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Para Aracajú L = 11</a:t>
            </a:r>
            <a:r>
              <a:rPr lang="pt-BR" sz="1800" b="0" strike="noStrike" spc="-1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</a:t>
            </a:r>
            <a:r>
              <a:rPr lang="pt-BR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 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θ</a:t>
            </a:r>
            <a:r>
              <a:rPr lang="pt-BR" sz="1800" b="0" strike="noStrike" spc="-1" baseline="-25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min</a:t>
            </a: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 -12,5</a:t>
            </a:r>
            <a:r>
              <a:rPr lang="pt-BR" sz="1800" b="0" strike="noStrike" spc="-1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θ</a:t>
            </a:r>
            <a:r>
              <a:rPr lang="pt-BR" sz="1800" b="0" strike="noStrike" spc="-1" baseline="-25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max </a:t>
            </a: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:34,5</a:t>
            </a:r>
            <a:r>
              <a:rPr lang="pt-BR" sz="1800" b="0" strike="noStrike" spc="-1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º 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1" name="Picture 4"/>
          <p:cNvPicPr/>
          <p:nvPr/>
        </p:nvPicPr>
        <p:blipFill>
          <a:blip r:embed="rId2"/>
          <a:stretch/>
        </p:blipFill>
        <p:spPr>
          <a:xfrm>
            <a:off x="3107160" y="1064160"/>
            <a:ext cx="5939640" cy="48128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m 221"/>
          <p:cNvPicPr/>
          <p:nvPr/>
        </p:nvPicPr>
        <p:blipFill>
          <a:blip r:embed="rId2"/>
          <a:stretch/>
        </p:blipFill>
        <p:spPr>
          <a:xfrm>
            <a:off x="0" y="1944000"/>
            <a:ext cx="9144000" cy="4936320"/>
          </a:xfrm>
          <a:prstGeom prst="rect">
            <a:avLst/>
          </a:prstGeom>
          <a:ln>
            <a:noFill/>
          </a:ln>
        </p:spPr>
      </p:pic>
      <p:sp>
        <p:nvSpPr>
          <p:cNvPr id="223" name="CustomShape 1"/>
          <p:cNvSpPr/>
          <p:nvPr/>
        </p:nvSpPr>
        <p:spPr>
          <a:xfrm>
            <a:off x="3286800" y="188640"/>
            <a:ext cx="259524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Posição do Sol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CustomShape 2"/>
          <p:cNvSpPr/>
          <p:nvPr/>
        </p:nvSpPr>
        <p:spPr>
          <a:xfrm>
            <a:off x="540000" y="742680"/>
            <a:ext cx="8028000" cy="11869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movimento aparente do Sol pode ser calculado para cada dia do ano e para cada localidade sobre a superfície terrestre. Nascer, por-do-Sol ângulo máximo e mínimo de azimute também são calculados. 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http://suncalc.net/#/-29.3066,-51.2773,4/2018.08.24/12:37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3286800" y="188640"/>
            <a:ext cx="259524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Posição do Sol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" name="CustomShape 2"/>
          <p:cNvSpPr/>
          <p:nvPr/>
        </p:nvSpPr>
        <p:spPr>
          <a:xfrm>
            <a:off x="360000" y="2427120"/>
            <a:ext cx="3060000" cy="17355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endereço ao lado também permite a obtenção de gráficos de movimento do Sol para locais específicos.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https://www.sunearthtools.com/dp/tools/pos_sun.php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7" name="Imagem 226"/>
          <p:cNvPicPr/>
          <p:nvPr/>
        </p:nvPicPr>
        <p:blipFill>
          <a:blip r:embed="rId2"/>
          <a:stretch/>
        </p:blipFill>
        <p:spPr>
          <a:xfrm>
            <a:off x="3592080" y="1379880"/>
            <a:ext cx="5335920" cy="4890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3498840" y="180000"/>
            <a:ext cx="198108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Irradiância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CustomShape 2"/>
          <p:cNvSpPr/>
          <p:nvPr/>
        </p:nvSpPr>
        <p:spPr>
          <a:xfrm>
            <a:off x="657360" y="1340640"/>
            <a:ext cx="798552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irradiância é uma medida muito importante na análise da energia solar disponível.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Nada mais é do que a densidade de potência da energia solar.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CustomShape 3"/>
          <p:cNvSpPr/>
          <p:nvPr/>
        </p:nvSpPr>
        <p:spPr>
          <a:xfrm>
            <a:off x="3203280" y="2448000"/>
            <a:ext cx="2124720" cy="52596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1" name="CustomShape 4"/>
          <p:cNvSpPr/>
          <p:nvPr/>
        </p:nvSpPr>
        <p:spPr>
          <a:xfrm>
            <a:off x="657360" y="3286800"/>
            <a:ext cx="7689240" cy="228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 irradiância solar pode ser medida fornecendo 3 informações distintas: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Irradiância Direta (Dir): Relativa a radiação solar direta (que gera sombra).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Irradiância Difusa (Dif): Relativa a radiação solar espalhada (não gera sombra).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"/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Irradiância Global (G): Soma da parcela direta e global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3448080" y="261000"/>
            <a:ext cx="198108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Irradiância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683640" y="1269000"/>
            <a:ext cx="8064360" cy="228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 valor da irradiância medida na superfície da Terra varia dependendo de diversos fatores: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Ângulo de incidência com o sensor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Hora do dia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Época do ano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Conteúdo de aerossóis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Latitude do local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CustomShape 3"/>
          <p:cNvSpPr/>
          <p:nvPr/>
        </p:nvSpPr>
        <p:spPr>
          <a:xfrm>
            <a:off x="694080" y="3681360"/>
            <a:ext cx="798084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Fora da Terra, o valor padrão para a irradiância é chamado de constante solar e vale: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pt-BR" sz="1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1362 W/m²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" name="CustomShape 4"/>
          <p:cNvSpPr/>
          <p:nvPr/>
        </p:nvSpPr>
        <p:spPr>
          <a:xfrm>
            <a:off x="307440" y="4607280"/>
            <a:ext cx="2880000" cy="11876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Uma medida realizada na Terra rarissimamente fornecer um valor superior ao da constante solar!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6" name="Imagem 6"/>
          <p:cNvPicPr/>
          <p:nvPr/>
        </p:nvPicPr>
        <p:blipFill>
          <a:blip r:embed="rId2"/>
          <a:stretch/>
        </p:blipFill>
        <p:spPr>
          <a:xfrm>
            <a:off x="3524040" y="4579560"/>
            <a:ext cx="5399640" cy="17593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julio\AppData\Local\Microsoft\Windows\INetCacheContent.Word\a.bmp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176464" cy="25202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8" descr="C:\Users\julio\AppData\Local\Microsoft\Windows\INetCacheContent.Word\b.bmp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693" y="1269370"/>
            <a:ext cx="4158779" cy="25202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7" descr="C:\Users\julio\AppData\Local\Microsoft\Windows\INetCacheContent.Word\c.bmp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933056"/>
            <a:ext cx="4176464" cy="25202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CustomShape 1"/>
          <p:cNvSpPr/>
          <p:nvPr/>
        </p:nvSpPr>
        <p:spPr>
          <a:xfrm>
            <a:off x="3448080" y="261000"/>
            <a:ext cx="198108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Irradiância</a:t>
            </a:r>
            <a:endParaRPr lang="pt-BR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90447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441063" y="260648"/>
            <a:ext cx="1995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err="1" smtClean="0"/>
              <a:t>Irradiância</a:t>
            </a:r>
            <a:endParaRPr lang="pt-BR" sz="32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334123" y="879182"/>
            <a:ext cx="8208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A medida da </a:t>
            </a:r>
            <a:r>
              <a:rPr lang="pt-BR" dirty="0" err="1" smtClean="0"/>
              <a:t>irradiância</a:t>
            </a:r>
            <a:r>
              <a:rPr lang="pt-BR" dirty="0" smtClean="0"/>
              <a:t> pode ser feita no intervalo de tempo desejado. Menor intervalo, maior precisão.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Medidas de minuto em minuto são comuns. 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Normalmente se fazem médias horárias, diárias e anuais para a radiação disponível em um determinado lugar.</a:t>
            </a:r>
          </a:p>
          <a:p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42" y="2492896"/>
            <a:ext cx="6486990" cy="39824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aixaDeTexto 6"/>
          <p:cNvSpPr txBox="1"/>
          <p:nvPr/>
        </p:nvSpPr>
        <p:spPr>
          <a:xfrm>
            <a:off x="6804248" y="3773760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Porto Alegre</a:t>
            </a:r>
          </a:p>
          <a:p>
            <a:r>
              <a:rPr lang="pt-BR" dirty="0" smtClean="0"/>
              <a:t>Média diária:</a:t>
            </a:r>
          </a:p>
          <a:p>
            <a:r>
              <a:rPr lang="pt-BR" dirty="0" smtClean="0"/>
              <a:t> 4,66 </a:t>
            </a:r>
            <a:r>
              <a:rPr lang="pt-BR" dirty="0" err="1" smtClean="0"/>
              <a:t>kW.h</a:t>
            </a:r>
            <a:r>
              <a:rPr lang="pt-BR" dirty="0" smtClean="0"/>
              <a:t>/m²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1909357" y="6447179"/>
            <a:ext cx="2555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/>
              <a:t>Rad.Sol</a:t>
            </a:r>
            <a:r>
              <a:rPr lang="pt-BR" dirty="0"/>
              <a:t>. global horizontal</a:t>
            </a:r>
          </a:p>
        </p:txBody>
      </p:sp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73273"/>
              </p:ext>
            </p:extLst>
          </p:nvPr>
        </p:nvGraphicFramePr>
        <p:xfrm>
          <a:off x="6644177" y="2852936"/>
          <a:ext cx="2493963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ção" r:id="rId4" imgW="1155600" imgH="355320" progId="Equation.3">
                  <p:embed/>
                </p:oleObj>
              </mc:Choice>
              <mc:Fallback>
                <p:oleObj name="Equação" r:id="rId4" imgW="115560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4177" y="2852936"/>
                        <a:ext cx="2493963" cy="6842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182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1937160" y="303480"/>
            <a:ext cx="565452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E a eficiência é suficiente?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CustomShape 2"/>
          <p:cNvSpPr/>
          <p:nvPr/>
        </p:nvSpPr>
        <p:spPr>
          <a:xfrm>
            <a:off x="388440" y="980640"/>
            <a:ext cx="8502840" cy="223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Usina de Itaipú: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3240">
              <a:lnSpc>
                <a:spcPct val="100000"/>
              </a:lnSpc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Área inundada: 1350 km²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3240">
              <a:lnSpc>
                <a:spcPct val="100000"/>
              </a:lnSpc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Potência: 14 GW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3240">
              <a:lnSpc>
                <a:spcPct val="100000"/>
              </a:lnSpc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Energia gerada: 80-90 TWh/ano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3240">
              <a:lnSpc>
                <a:spcPct val="100000"/>
              </a:lnSpc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19% do consumo total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 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CustomShape 3"/>
          <p:cNvSpPr/>
          <p:nvPr/>
        </p:nvSpPr>
        <p:spPr>
          <a:xfrm>
            <a:off x="405720" y="3573000"/>
            <a:ext cx="8502840" cy="230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Generação fotovoltaica na área inundada: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3240">
              <a:lnSpc>
                <a:spcPct val="100000"/>
              </a:lnSpc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Eficiência global de 10%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3240">
              <a:lnSpc>
                <a:spcPct val="100000"/>
              </a:lnSpc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Potência FV instalada: 135 GW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3240">
              <a:lnSpc>
                <a:spcPct val="100000"/>
              </a:lnSpc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Energia gerada: 229 TWh/año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4320" indent="-273240">
              <a:lnSpc>
                <a:spcPct val="100000"/>
              </a:lnSpc>
              <a:buClr>
                <a:srgbClr val="D16349"/>
              </a:buClr>
              <a:buSzPct val="85000"/>
              <a:buFont typeface="Wingdings 2" charset="2"/>
              <a:buChar char=""/>
            </a:pPr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49% do consumo total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t-BR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 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441063" y="260648"/>
            <a:ext cx="1995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err="1" smtClean="0"/>
              <a:t>Irradiância</a:t>
            </a:r>
            <a:endParaRPr lang="pt-BR" sz="3200" b="1" dirty="0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9139659"/>
              </p:ext>
            </p:extLst>
          </p:nvPr>
        </p:nvGraphicFramePr>
        <p:xfrm>
          <a:off x="179512" y="1124744"/>
          <a:ext cx="8050212" cy="364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r:id="rId3" imgW="8050680" imgH="3644280" progId="">
                  <p:embed/>
                </p:oleObj>
              </mc:Choice>
              <mc:Fallback>
                <p:oleObj r:id="rId3" imgW="8050680" imgH="36442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1124744"/>
                        <a:ext cx="8050212" cy="364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1083658" y="5373216"/>
            <a:ext cx="2984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Porto Alegre</a:t>
            </a:r>
          </a:p>
          <a:p>
            <a:r>
              <a:rPr lang="pt-BR" dirty="0" smtClean="0"/>
              <a:t>Média diária:  4,38 </a:t>
            </a:r>
            <a:r>
              <a:rPr lang="pt-BR" dirty="0" err="1" smtClean="0"/>
              <a:t>kW.h</a:t>
            </a:r>
            <a:r>
              <a:rPr lang="pt-BR" dirty="0" smtClean="0"/>
              <a:t>/m²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1115616" y="4779814"/>
            <a:ext cx="28863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Radiação Solar direta normal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41018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419872" y="116632"/>
            <a:ext cx="1995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err="1" smtClean="0"/>
              <a:t>Irradiância</a:t>
            </a:r>
            <a:endParaRPr lang="pt-BR" sz="32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827584" y="4870901"/>
            <a:ext cx="31591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Sevilla, Espanha</a:t>
            </a:r>
          </a:p>
          <a:p>
            <a:r>
              <a:rPr lang="pt-BR" dirty="0" smtClean="0"/>
              <a:t>Radiação solar global horizontal</a:t>
            </a:r>
          </a:p>
          <a:p>
            <a:r>
              <a:rPr lang="pt-BR" dirty="0" smtClean="0"/>
              <a:t>Média diária: 4,89 </a:t>
            </a:r>
            <a:r>
              <a:rPr lang="pt-BR" dirty="0" err="1" smtClean="0"/>
              <a:t>kW.h</a:t>
            </a:r>
            <a:r>
              <a:rPr lang="pt-BR" dirty="0" smtClean="0"/>
              <a:t>/m²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862" y="1275836"/>
            <a:ext cx="4536504" cy="352813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5702113" y="4870901"/>
            <a:ext cx="31591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Cairo, Egito</a:t>
            </a:r>
          </a:p>
          <a:p>
            <a:r>
              <a:rPr lang="pt-BR" dirty="0"/>
              <a:t>Radiação solar global horizontal</a:t>
            </a:r>
          </a:p>
          <a:p>
            <a:r>
              <a:rPr lang="pt-BR" dirty="0" smtClean="0"/>
              <a:t>Média diária: 5,23 </a:t>
            </a:r>
            <a:r>
              <a:rPr lang="pt-BR" dirty="0" err="1" smtClean="0"/>
              <a:t>kW.h</a:t>
            </a:r>
            <a:r>
              <a:rPr lang="pt-BR" dirty="0" smtClean="0"/>
              <a:t>/m²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2" y="1279211"/>
            <a:ext cx="4404321" cy="352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870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15616" y="6300028"/>
            <a:ext cx="2051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Célula de referência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6121261" y="6245696"/>
            <a:ext cx="213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Piranômetro</a:t>
            </a:r>
            <a:r>
              <a:rPr lang="pt-BR" dirty="0" smtClean="0"/>
              <a:t> térmico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1691680" y="1052736"/>
            <a:ext cx="6250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Sensores normalmente usados para medição da radiação global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3441063" y="260648"/>
            <a:ext cx="1995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err="1" smtClean="0"/>
              <a:t>Irradiância</a:t>
            </a:r>
            <a:endParaRPr lang="pt-BR" sz="3200" b="1" dirty="0"/>
          </a:p>
        </p:txBody>
      </p:sp>
      <p:pic>
        <p:nvPicPr>
          <p:cNvPr id="8" name="Picture 2" descr="http://img.directindustry.com/images_di/photo-g/pyranometer-88003-23144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4128394" cy="28671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buildingsfieldtest.nrel.gov/sites/default/files/styles/large/public/thermopile_pyranometer_1.jpg?itok=4iGslV2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182" y="4221088"/>
            <a:ext cx="23812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assets.newport.com/web600w-EN/images/112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87" y="1670051"/>
            <a:ext cx="3666795" cy="27500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www.sundogenergy.com/Reference_Cell_--_RC09_Front_--_Geoff_Campbe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138440"/>
            <a:ext cx="2892953" cy="217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6273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733512" y="260648"/>
            <a:ext cx="36386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err="1" smtClean="0"/>
              <a:t>Irradiância</a:t>
            </a:r>
            <a:r>
              <a:rPr lang="pt-BR" sz="3200" b="1" dirty="0" smtClean="0"/>
              <a:t> espectral</a:t>
            </a:r>
            <a:endParaRPr lang="pt-BR" sz="3200" b="1" dirty="0"/>
          </a:p>
        </p:txBody>
      </p:sp>
      <p:pic>
        <p:nvPicPr>
          <p:cNvPr id="5" name="Picture 2" descr="http://www.pveducation.org/sites/default/files/PVCDROM/Properties-of-Sunlight/Images/spectral-irradian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6899122" cy="42484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150394" y="5589240"/>
            <a:ext cx="6541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Diferentes fontes de luz possuem diferentes distribuições espectrais.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10568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827584" y="6095037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Espectro solar extraterrestre, </a:t>
            </a:r>
            <a:r>
              <a:rPr lang="pt-BR" dirty="0" smtClean="0"/>
              <a:t>espectro </a:t>
            </a:r>
            <a:r>
              <a:rPr lang="pt-BR" dirty="0"/>
              <a:t>solar </a:t>
            </a:r>
            <a:r>
              <a:rPr lang="pt-BR" dirty="0" smtClean="0"/>
              <a:t>terrestre para </a:t>
            </a:r>
            <a:r>
              <a:rPr lang="pt-BR" dirty="0"/>
              <a:t>radiação global e radiação </a:t>
            </a:r>
            <a:r>
              <a:rPr lang="pt-BR" dirty="0" smtClean="0"/>
              <a:t>direta. </a:t>
            </a:r>
            <a:r>
              <a:rPr lang="en-US" dirty="0" smtClean="0"/>
              <a:t>Norma </a:t>
            </a:r>
            <a:r>
              <a:rPr lang="en-US" dirty="0" err="1" smtClean="0"/>
              <a:t>americana</a:t>
            </a:r>
            <a:r>
              <a:rPr lang="en-US" dirty="0" smtClean="0"/>
              <a:t> ASTM G173-03.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07" y="1010032"/>
            <a:ext cx="7432709" cy="49325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627784" y="260648"/>
            <a:ext cx="38719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sz="3200" b="1" dirty="0" smtClean="0">
                <a:latin typeface="Calibri" panose="020F0502020204030204" pitchFamily="34" charset="0"/>
              </a:rPr>
              <a:t>Espectro solar padrão</a:t>
            </a:r>
            <a:endParaRPr lang="pt-BR" sz="3200" b="1" dirty="0">
              <a:latin typeface="Calibri" panose="020F050202020403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285702" y="1089248"/>
            <a:ext cx="576000" cy="4320000"/>
          </a:xfrm>
          <a:prstGeom prst="rect">
            <a:avLst/>
          </a:prstGeom>
          <a:gradFill flip="none" rotWithShape="1">
            <a:gsLst>
              <a:gs pos="0">
                <a:srgbClr val="A603AB">
                  <a:lumMod val="95000"/>
                  <a:lumOff val="5000"/>
                  <a:alpha val="50000"/>
                </a:srgbClr>
              </a:gs>
              <a:gs pos="21001">
                <a:srgbClr val="0819FB">
                  <a:alpha val="50000"/>
                </a:srgbClr>
              </a:gs>
              <a:gs pos="40000">
                <a:srgbClr val="1A8D48">
                  <a:alpha val="50000"/>
                </a:srgbClr>
              </a:gs>
              <a:gs pos="60000">
                <a:srgbClr val="FFFF00">
                  <a:alpha val="50000"/>
                </a:srgbClr>
              </a:gs>
              <a:gs pos="83000">
                <a:srgbClr val="EE3F17">
                  <a:alpha val="50000"/>
                </a:srgbClr>
              </a:gs>
              <a:gs pos="100000">
                <a:srgbClr val="E81766"/>
              </a:gs>
              <a:gs pos="100000">
                <a:srgbClr val="A603AB">
                  <a:alpha val="50000"/>
                </a:srgbClr>
              </a:gs>
            </a:gsLst>
            <a:lin ang="0" scaled="1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22081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39552" y="908720"/>
            <a:ext cx="7848872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600"/>
              </a:spcAft>
            </a:pP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distribuição espectral também varia com a espessura da camada de ar que os raios de luz precisam atravessar para atingir a superfície. A relação entre esse “caminho óptico” e a espessura da atmosfera é chamada de massa de ar,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 inglês </a:t>
            </a:r>
            <a:r>
              <a:rPr lang="pt-BR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air</a:t>
            </a:r>
            <a:r>
              <a:rPr lang="pt-BR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t-BR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mass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(AM). </a:t>
            </a:r>
          </a:p>
          <a:p>
            <a:pPr indent="450215" algn="just">
              <a:spcAft>
                <a:spcPts val="600"/>
              </a:spcAft>
            </a:pP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Uma definição mais precisa para massa de ar </a:t>
            </a:r>
            <a:r>
              <a:rPr lang="pt-BR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é: a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relação entre o caminho efetivo percorrido pelos raios solares (radiação direta) na atmosfera até atingir a superfície de um dado lugar e o caminho percorrido pelos raios solares na atmosfera até a superfície de um lugar ao nível do mar estando o Sol no zênite. </a:t>
            </a:r>
            <a:endParaRPr lang="pt-B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417213" y="188640"/>
            <a:ext cx="22349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sz="3200" b="1" dirty="0" smtClean="0">
                <a:latin typeface="Calibri" panose="020F0502020204030204" pitchFamily="34" charset="0"/>
              </a:rPr>
              <a:t>Massa de ar</a:t>
            </a:r>
            <a:endParaRPr lang="pt-BR" sz="3200" b="1" dirty="0">
              <a:latin typeface="Calibri" panose="020F0502020204030204" pitchFamily="34" charset="0"/>
            </a:endParaRPr>
          </a:p>
        </p:txBody>
      </p:sp>
      <p:pic>
        <p:nvPicPr>
          <p:cNvPr id="6" name="Picture 2" descr="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3583529" cy="238145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616874"/>
              </p:ext>
            </p:extLst>
          </p:nvPr>
        </p:nvGraphicFramePr>
        <p:xfrm>
          <a:off x="1403648" y="5976522"/>
          <a:ext cx="1344087" cy="300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ção" r:id="rId4" imgW="863225" imgH="215806" progId="Equation.3">
                  <p:embed/>
                </p:oleObj>
              </mc:Choice>
              <mc:Fallback>
                <p:oleObj name="Equação" r:id="rId4" imgW="863225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5976522"/>
                        <a:ext cx="1344087" cy="3001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4283968" y="3613971"/>
            <a:ext cx="3122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Também podemos calcular AM medindo o tamanho da sombra de um objeto e fazendo:</a:t>
            </a:r>
            <a:endParaRPr lang="pt-BR" sz="1600" dirty="0"/>
          </a:p>
        </p:txBody>
      </p:sp>
      <p:pic>
        <p:nvPicPr>
          <p:cNvPr id="9" name="Picture 7" descr="Sand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067" y="3509601"/>
            <a:ext cx="3838575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7462762"/>
              </p:ext>
            </p:extLst>
          </p:nvPr>
        </p:nvGraphicFramePr>
        <p:xfrm>
          <a:off x="4484688" y="4595813"/>
          <a:ext cx="1662112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Equação" r:id="rId7" imgW="1066680" imgH="507960" progId="Equation.3">
                  <p:embed/>
                </p:oleObj>
              </mc:Choice>
              <mc:Fallback>
                <p:oleObj name="Equação" r:id="rId7" imgW="106668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4688" y="4595813"/>
                        <a:ext cx="1662112" cy="7048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52673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5/5a/Simulated_direct_irradiance_spectra_for_air_mass%3D0_to_10_with_SMARTS_2.9.5.png/800px-Simulated_direct_irradiance_spectra_for_air_mass%3D0_to_10_with_SMARTS_2.9.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5688632" cy="5677251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300192" y="548680"/>
            <a:ext cx="223490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sz="3200" b="1" dirty="0" smtClean="0">
                <a:latin typeface="Calibri" panose="020F0502020204030204" pitchFamily="34" charset="0"/>
              </a:rPr>
              <a:t>Massa de ar</a:t>
            </a:r>
            <a:endParaRPr lang="pt-BR" sz="3200" b="1" dirty="0">
              <a:latin typeface="Calibri" panose="020F0502020204030204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687032" y="1484784"/>
            <a:ext cx="2160240" cy="1477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Note com o aumento na massa de ar diminui a densidade a energia disponível.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443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187624" y="260648"/>
            <a:ext cx="659045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sz="3200" b="1" dirty="0" smtClean="0">
                <a:latin typeface="Calibri" panose="020F0502020204030204" pitchFamily="34" charset="0"/>
              </a:rPr>
              <a:t>Porque a distribuição espectral afeta </a:t>
            </a:r>
          </a:p>
          <a:p>
            <a:pPr algn="ctr" eaLnBrk="1" hangingPunct="1"/>
            <a:r>
              <a:rPr lang="pt-BR" sz="3200" b="1" dirty="0" smtClean="0">
                <a:latin typeface="Calibri" panose="020F0502020204030204" pitchFamily="34" charset="0"/>
              </a:rPr>
              <a:t>a eficiência de uma célula FV?</a:t>
            </a:r>
            <a:endParaRPr lang="pt-BR" sz="3200" b="1" dirty="0">
              <a:latin typeface="Calibri" panose="020F050202020403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043608" y="2492896"/>
            <a:ext cx="7128792" cy="1754326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Cada material usado na fabricação de células fotovoltaicas apresenta uma curva de resposta espectral.</a:t>
            </a:r>
          </a:p>
          <a:p>
            <a:endParaRPr lang="pt-BR" dirty="0"/>
          </a:p>
          <a:p>
            <a:r>
              <a:rPr lang="pt-BR" dirty="0" smtClean="0"/>
              <a:t>Isso significa que o material não responde (efeito fotovoltaico) da mesma forma para todos os comprimentos de onda da radiação incidente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81617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47664" y="47526"/>
            <a:ext cx="597939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sz="3200" b="1" dirty="0" smtClean="0">
                <a:latin typeface="Calibri" panose="020F0502020204030204" pitchFamily="34" charset="0"/>
              </a:rPr>
              <a:t>Curvas de resposta espectral para </a:t>
            </a:r>
          </a:p>
          <a:p>
            <a:pPr eaLnBrk="1" hangingPunct="1"/>
            <a:r>
              <a:rPr lang="pt-BR" sz="3200" b="1" dirty="0" smtClean="0">
                <a:latin typeface="Calibri" panose="020F0502020204030204" pitchFamily="34" charset="0"/>
              </a:rPr>
              <a:t>diferentes materiais usados em FV</a:t>
            </a:r>
            <a:endParaRPr lang="pt-BR" sz="3200" b="1" dirty="0">
              <a:latin typeface="Calibri" panose="020F0502020204030204" pitchFamily="34" charset="0"/>
            </a:endParaRPr>
          </a:p>
        </p:txBody>
      </p:sp>
      <p:pic>
        <p:nvPicPr>
          <p:cNvPr id="7" name="Figura1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378935" y="1340768"/>
            <a:ext cx="6433425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537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35772" y="2132856"/>
            <a:ext cx="8687763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sz="5400" b="1" dirty="0">
                <a:latin typeface="Adobe Garamond Pro" pitchFamily="18" charset="0"/>
              </a:rPr>
              <a:t>Célula e módulo fotovoltaico </a:t>
            </a:r>
            <a:endParaRPr lang="pt-BR" sz="5400" b="1" dirty="0" smtClean="0">
              <a:latin typeface="Adobe Garamond Pro" pitchFamily="18" charset="0"/>
            </a:endParaRPr>
          </a:p>
          <a:p>
            <a:pPr algn="ctr" eaLnBrk="1" hangingPunct="1"/>
            <a:r>
              <a:rPr lang="pt-BR" sz="5400" b="1" dirty="0" smtClean="0">
                <a:latin typeface="Adobe Garamond Pro" pitchFamily="18" charset="0"/>
              </a:rPr>
              <a:t>e </a:t>
            </a:r>
            <a:r>
              <a:rPr lang="pt-BR" sz="5400" b="1" dirty="0">
                <a:latin typeface="Adobe Garamond Pro" pitchFamily="18" charset="0"/>
              </a:rPr>
              <a:t>a curva I-V</a:t>
            </a:r>
            <a:br>
              <a:rPr lang="pt-BR" sz="5400" b="1" dirty="0">
                <a:latin typeface="Adobe Garamond Pro" pitchFamily="18" charset="0"/>
              </a:rPr>
            </a:br>
            <a:endParaRPr lang="pt-BR" sz="54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77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2877120" y="1071720"/>
            <a:ext cx="2890080" cy="97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40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Energia solar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448560" y="2571840"/>
            <a:ext cx="201204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DejaVu Sans"/>
              </a:rPr>
              <a:t>Térmica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CustomShape 3"/>
          <p:cNvSpPr/>
          <p:nvPr/>
        </p:nvSpPr>
        <p:spPr>
          <a:xfrm>
            <a:off x="3335760" y="2571840"/>
            <a:ext cx="201060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DejaVu Sans"/>
              </a:rPr>
              <a:t>Química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CustomShape 4"/>
          <p:cNvSpPr/>
          <p:nvPr/>
        </p:nvSpPr>
        <p:spPr>
          <a:xfrm>
            <a:off x="5924880" y="2571840"/>
            <a:ext cx="296028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DejaVu Sans"/>
              </a:rPr>
              <a:t>Fotovoltaica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CustomShape 5"/>
          <p:cNvSpPr/>
          <p:nvPr/>
        </p:nvSpPr>
        <p:spPr>
          <a:xfrm>
            <a:off x="420840" y="3714840"/>
            <a:ext cx="236448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dobe Caslon Pro Bold"/>
                <a:ea typeface="DejaVu Sans"/>
              </a:rPr>
              <a:t>Coletor solar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CustomShape 6"/>
          <p:cNvSpPr/>
          <p:nvPr/>
        </p:nvSpPr>
        <p:spPr>
          <a:xfrm>
            <a:off x="2736720" y="3714840"/>
            <a:ext cx="330300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dobe Caslon Pro Bold"/>
                <a:ea typeface="DejaVu Sans"/>
              </a:rPr>
              <a:t>Células de corante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CustomShape 7"/>
          <p:cNvSpPr/>
          <p:nvPr/>
        </p:nvSpPr>
        <p:spPr>
          <a:xfrm>
            <a:off x="5569920" y="4286160"/>
            <a:ext cx="335952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dobe Caslon Pro Bold"/>
                <a:ea typeface="DejaVu Sans"/>
              </a:rPr>
              <a:t>Célula fotovoltaica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CustomShape 8"/>
          <p:cNvSpPr/>
          <p:nvPr/>
        </p:nvSpPr>
        <p:spPr>
          <a:xfrm rot="10800000" flipV="1">
            <a:off x="4571640" y="3356640"/>
            <a:ext cx="1641960" cy="784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round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22" name="CustomShape 9"/>
          <p:cNvSpPr/>
          <p:nvPr/>
        </p:nvSpPr>
        <p:spPr>
          <a:xfrm>
            <a:off x="5786280" y="1714680"/>
            <a:ext cx="1141920" cy="927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round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23" name="CustomShape 10"/>
          <p:cNvSpPr/>
          <p:nvPr/>
        </p:nvSpPr>
        <p:spPr>
          <a:xfrm rot="5400000">
            <a:off x="3922200" y="2134800"/>
            <a:ext cx="856080" cy="14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round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24" name="CustomShape 11"/>
          <p:cNvSpPr/>
          <p:nvPr/>
        </p:nvSpPr>
        <p:spPr>
          <a:xfrm rot="5400000">
            <a:off x="1086840" y="3443400"/>
            <a:ext cx="68328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round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25" name="CustomShape 12"/>
          <p:cNvSpPr/>
          <p:nvPr/>
        </p:nvSpPr>
        <p:spPr>
          <a:xfrm rot="5400000">
            <a:off x="4087080" y="3413160"/>
            <a:ext cx="68328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round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26" name="CustomShape 13"/>
          <p:cNvSpPr/>
          <p:nvPr/>
        </p:nvSpPr>
        <p:spPr>
          <a:xfrm rot="5400000">
            <a:off x="6853680" y="3677400"/>
            <a:ext cx="115128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7240">
            <a:round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/>
        </p:style>
      </p:sp>
      <p:sp>
        <p:nvSpPr>
          <p:cNvPr id="127" name="CustomShape 14"/>
          <p:cNvSpPr/>
          <p:nvPr/>
        </p:nvSpPr>
        <p:spPr>
          <a:xfrm>
            <a:off x="1369800" y="324000"/>
            <a:ext cx="6296040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EXTRAÇÃO DA ENERGIA SOLAR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334113" y="260648"/>
            <a:ext cx="4511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A curva característica </a:t>
            </a:r>
            <a:r>
              <a:rPr lang="pt-BR" sz="3200" b="1" dirty="0" smtClean="0"/>
              <a:t>I-V</a:t>
            </a:r>
            <a:endParaRPr lang="pt-BR" sz="3200" b="1" dirty="0"/>
          </a:p>
        </p:txBody>
      </p:sp>
      <p:sp>
        <p:nvSpPr>
          <p:cNvPr id="5" name="Retângulo 4"/>
          <p:cNvSpPr/>
          <p:nvPr/>
        </p:nvSpPr>
        <p:spPr>
          <a:xfrm>
            <a:off x="827584" y="866036"/>
            <a:ext cx="763284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“curva característica”, ou “curva I-V” de um dispositivo fotovoltaico, seja uma célula, um módulo ou um “arranjo” (associação de módulos) consiste na representação da relação entre a corrente elétrica e a tensão. </a:t>
            </a:r>
            <a:endParaRPr lang="pt-B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3" b="2033"/>
          <a:stretch/>
        </p:blipFill>
        <p:spPr>
          <a:xfrm>
            <a:off x="630622" y="2281979"/>
            <a:ext cx="3822700" cy="22322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540" y="2276872"/>
            <a:ext cx="3644900" cy="22034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76" y="4581128"/>
            <a:ext cx="3644900" cy="22034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140" y="4591342"/>
            <a:ext cx="3543300" cy="2159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710158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2334113" y="260648"/>
            <a:ext cx="4511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A curva característica </a:t>
            </a:r>
            <a:r>
              <a:rPr lang="pt-BR" sz="3200" b="1" dirty="0" smtClean="0"/>
              <a:t>I-V</a:t>
            </a:r>
            <a:endParaRPr lang="pt-BR" sz="3200" b="1" dirty="0"/>
          </a:p>
        </p:txBody>
      </p:sp>
      <p:sp>
        <p:nvSpPr>
          <p:cNvPr id="11" name="Retângulo 10"/>
          <p:cNvSpPr/>
          <p:nvPr/>
        </p:nvSpPr>
        <p:spPr>
          <a:xfrm>
            <a:off x="251520" y="1014983"/>
            <a:ext cx="87129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pt-BR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“Corrente de curto-circuito” (I</a:t>
            </a:r>
            <a:r>
              <a:rPr lang="pt-BR" i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SC</a:t>
            </a:r>
            <a:r>
              <a:rPr lang="pt-BR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Corrente que o dispositivo fotovoltaico fornece quando seus terminais são interligados por um conector com resistência elétrica idealmente nula, ou seja, é a corrente equivalente a uma tensão igual a zero</a:t>
            </a:r>
            <a:r>
              <a:rPr lang="pt-B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0215" algn="just">
              <a:spcAft>
                <a:spcPts val="0"/>
              </a:spcAft>
            </a:pPr>
            <a:endParaRPr lang="pt-B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pt-BR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“Tensão de circuito aberto” (V</a:t>
            </a:r>
            <a:r>
              <a:rPr lang="pt-BR" i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OC</a:t>
            </a:r>
            <a:r>
              <a:rPr lang="pt-BR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Tensão que surge nos terminais de um dispositivo fotovoltaico quando entre estes terminais existe uma resistência elétrica idealmente infinita, ou seja, é a tensão equivalente a uma corrente elétrica igual a zero</a:t>
            </a:r>
            <a:r>
              <a:rPr lang="pt-B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0215" algn="just">
              <a:spcAft>
                <a:spcPts val="0"/>
              </a:spcAft>
            </a:pPr>
            <a:endParaRPr lang="pt-B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pt-BR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“Ponto de máxima potência”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É a máxima potência que o dispositivo fotovoltaico é capaz de fornecer sob uma determinada condição de </a:t>
            </a:r>
            <a:r>
              <a:rPr lang="pt-BR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irradiância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e temperatura. A potência de um dispositivo fotovoltaico varia ao longo da tensão apresentando um valor máximo próxima do joelho da curva I-V</a:t>
            </a:r>
            <a:r>
              <a:rPr lang="pt-B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0215" algn="just">
              <a:spcAft>
                <a:spcPts val="0"/>
              </a:spcAft>
            </a:pPr>
            <a:endParaRPr lang="pt-B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pt-BR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“Corrente de máxima potência” (I</a:t>
            </a:r>
            <a:r>
              <a:rPr lang="pt-BR" i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pt-BR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): 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É a corrente elétrica que o dispositivo fornece no ponto de máxima potência</a:t>
            </a:r>
            <a:r>
              <a:rPr lang="pt-B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0215" algn="just">
              <a:spcAft>
                <a:spcPts val="0"/>
              </a:spcAft>
            </a:pPr>
            <a:endParaRPr lang="pt-B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pt-BR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“Tensão de máxima potência” (V</a:t>
            </a:r>
            <a:r>
              <a:rPr lang="pt-BR" i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pt-BR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):</a:t>
            </a:r>
            <a:r>
              <a:rPr lang="pt-BR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É a tensão que surge nos terminais do dispositivo no ponto de máxima potência</a:t>
            </a:r>
            <a:r>
              <a:rPr lang="pt-BR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pt-B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0455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334113" y="260648"/>
            <a:ext cx="4511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A curva característica </a:t>
            </a:r>
            <a:r>
              <a:rPr lang="pt-BR" sz="3200" b="1" dirty="0" smtClean="0"/>
              <a:t>I-V</a:t>
            </a:r>
            <a:endParaRPr lang="pt-BR" sz="3200" b="1" dirty="0"/>
          </a:p>
        </p:txBody>
      </p:sp>
      <p:pic>
        <p:nvPicPr>
          <p:cNvPr id="5" name="Imagem 4" descr="curvaIV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95536" y="908720"/>
            <a:ext cx="5904656" cy="5400600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030225"/>
              </p:ext>
            </p:extLst>
          </p:nvPr>
        </p:nvGraphicFramePr>
        <p:xfrm>
          <a:off x="6588224" y="2060848"/>
          <a:ext cx="2298652" cy="22612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1068"/>
                <a:gridCol w="827584"/>
              </a:tblGrid>
              <a:tr h="419937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</a:rPr>
                        <a:t>Parâmetros medidos</a:t>
                      </a:r>
                      <a:endParaRPr lang="pt-BR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>
                          <a:effectLst/>
                        </a:rPr>
                        <a:t> </a:t>
                      </a:r>
                      <a:endParaRPr lang="pt-BR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16331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 err="1">
                          <a:effectLst/>
                        </a:rPr>
                        <a:t>Isc</a:t>
                      </a:r>
                      <a:r>
                        <a:rPr lang="pt-BR" sz="1800" u="none" strike="noStrike" dirty="0">
                          <a:effectLst/>
                        </a:rPr>
                        <a:t>.</a:t>
                      </a:r>
                      <a:endParaRPr lang="pt-BR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 smtClean="0">
                          <a:effectLst/>
                        </a:rPr>
                        <a:t>2,072</a:t>
                      </a:r>
                      <a:endParaRPr lang="pt-BR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16331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 err="1">
                          <a:effectLst/>
                        </a:rPr>
                        <a:t>Voc</a:t>
                      </a:r>
                      <a:endParaRPr lang="pt-BR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 smtClean="0">
                          <a:effectLst/>
                        </a:rPr>
                        <a:t>23,44</a:t>
                      </a:r>
                      <a:endParaRPr lang="pt-BR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16331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 err="1">
                          <a:effectLst/>
                        </a:rPr>
                        <a:t>Vm</a:t>
                      </a:r>
                      <a:endParaRPr lang="pt-BR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 smtClean="0">
                          <a:effectLst/>
                        </a:rPr>
                        <a:t>18,13</a:t>
                      </a:r>
                      <a:endParaRPr lang="pt-BR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16331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 err="1">
                          <a:effectLst/>
                        </a:rPr>
                        <a:t>Im</a:t>
                      </a:r>
                      <a:endParaRPr lang="pt-BR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 smtClean="0">
                          <a:effectLst/>
                        </a:rPr>
                        <a:t>1,747</a:t>
                      </a:r>
                      <a:endParaRPr lang="pt-BR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16331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 err="1">
                          <a:effectLst/>
                        </a:rPr>
                        <a:t>Pm</a:t>
                      </a:r>
                      <a:endParaRPr lang="pt-BR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 smtClean="0">
                          <a:effectLst/>
                        </a:rPr>
                        <a:t>31,69</a:t>
                      </a:r>
                      <a:endParaRPr lang="pt-BR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216331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</a:rPr>
                        <a:t>FF</a:t>
                      </a:r>
                      <a:endParaRPr lang="pt-BR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 smtClean="0">
                          <a:effectLst/>
                        </a:rPr>
                        <a:t>0,652</a:t>
                      </a:r>
                      <a:endParaRPr lang="pt-BR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80050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1403648" y="188640"/>
            <a:ext cx="6659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/>
              <a:t>Efeito da </a:t>
            </a:r>
            <a:r>
              <a:rPr lang="pt-BR" sz="3200" b="1" dirty="0" err="1" smtClean="0"/>
              <a:t>irradiância</a:t>
            </a:r>
            <a:r>
              <a:rPr lang="pt-BR" sz="3200" b="1" dirty="0" smtClean="0"/>
              <a:t> na curva I-V e P-V</a:t>
            </a:r>
            <a:endParaRPr lang="pt-BR" sz="3200" b="1" dirty="0"/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4527094"/>
              </p:ext>
            </p:extLst>
          </p:nvPr>
        </p:nvGraphicFramePr>
        <p:xfrm>
          <a:off x="35496" y="980728"/>
          <a:ext cx="4761431" cy="3653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r:id="rId3" imgW="8502555" imgH="6523630" progId="Grapher.Document">
                  <p:embed/>
                </p:oleObj>
              </mc:Choice>
              <mc:Fallback>
                <p:oleObj r:id="rId3" imgW="8502555" imgH="6523630" progId="Graph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6" y="980728"/>
                        <a:ext cx="4761431" cy="365323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0148748"/>
              </p:ext>
            </p:extLst>
          </p:nvPr>
        </p:nvGraphicFramePr>
        <p:xfrm>
          <a:off x="4139952" y="3088135"/>
          <a:ext cx="4899000" cy="3653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r:id="rId5" imgW="8748215" imgH="6523630" progId="Grapher.Document">
                  <p:embed/>
                </p:oleObj>
              </mc:Choice>
              <mc:Fallback>
                <p:oleObj r:id="rId5" imgW="8748215" imgH="6523630" progId="Graph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9952" y="3088135"/>
                        <a:ext cx="4899000" cy="365323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44740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297309" y="188640"/>
            <a:ext cx="6997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/>
              <a:t>Efeito da temperatura na curva I-V e P-V</a:t>
            </a:r>
            <a:endParaRPr lang="pt-BR" sz="3200" b="1" dirty="0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4831802"/>
              </p:ext>
            </p:extLst>
          </p:nvPr>
        </p:nvGraphicFramePr>
        <p:xfrm>
          <a:off x="33374" y="836711"/>
          <a:ext cx="4640275" cy="3553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r:id="rId3" imgW="8436864" imgH="6461760" progId="Grapher.Document">
                  <p:embed/>
                </p:oleObj>
              </mc:Choice>
              <mc:Fallback>
                <p:oleObj r:id="rId3" imgW="8436864" imgH="6461760" progId="Graph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74" y="836711"/>
                        <a:ext cx="4640275" cy="355396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1762254"/>
              </p:ext>
            </p:extLst>
          </p:nvPr>
        </p:nvGraphicFramePr>
        <p:xfrm>
          <a:off x="4355976" y="3287106"/>
          <a:ext cx="4714037" cy="3493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r:id="rId5" imgW="8570976" imgH="6352032" progId="Grapher.Document">
                  <p:embed/>
                </p:oleObj>
              </mc:Choice>
              <mc:Fallback>
                <p:oleObj r:id="rId5" imgW="8570976" imgH="6352032" progId="Graph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5976" y="3287106"/>
                        <a:ext cx="4714037" cy="349361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4713380" y="1163359"/>
            <a:ext cx="41764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Valores típicos para os coeficientes térmicos em módulos de </a:t>
            </a:r>
            <a:r>
              <a:rPr lang="pt-BR" b="1" dirty="0" err="1" smtClean="0"/>
              <a:t>m-Si</a:t>
            </a:r>
            <a:endParaRPr lang="pt-BR" b="1" dirty="0" smtClean="0"/>
          </a:p>
          <a:p>
            <a:r>
              <a:rPr lang="pt-BR" b="1" dirty="0" smtClean="0"/>
              <a:t>I</a:t>
            </a:r>
            <a:r>
              <a:rPr lang="pt-BR" b="1" baseline="-25000" dirty="0" smtClean="0"/>
              <a:t>SC </a:t>
            </a:r>
            <a:r>
              <a:rPr lang="pt-BR" b="1" dirty="0" smtClean="0"/>
              <a:t>: + 0,06%/</a:t>
            </a:r>
            <a:r>
              <a:rPr lang="pt-BR" b="1" baseline="30000" dirty="0" err="1" smtClean="0"/>
              <a:t>o</a:t>
            </a:r>
            <a:r>
              <a:rPr lang="pt-BR" b="1" dirty="0" err="1" smtClean="0"/>
              <a:t>C</a:t>
            </a:r>
            <a:endParaRPr lang="pt-BR" b="1" dirty="0" smtClean="0"/>
          </a:p>
          <a:p>
            <a:r>
              <a:rPr lang="pt-BR" b="1" dirty="0" smtClean="0"/>
              <a:t>V</a:t>
            </a:r>
            <a:r>
              <a:rPr lang="pt-BR" b="1" baseline="-25000" dirty="0" smtClean="0"/>
              <a:t>OC</a:t>
            </a:r>
            <a:r>
              <a:rPr lang="pt-BR" b="1" dirty="0"/>
              <a:t> </a:t>
            </a:r>
            <a:r>
              <a:rPr lang="pt-BR" b="1" dirty="0" smtClean="0"/>
              <a:t>: - 2,2 </a:t>
            </a:r>
            <a:r>
              <a:rPr lang="pt-BR" b="1" dirty="0" err="1" smtClean="0"/>
              <a:t>mV</a:t>
            </a:r>
            <a:r>
              <a:rPr lang="pt-BR" b="1" dirty="0" smtClean="0"/>
              <a:t>/</a:t>
            </a:r>
            <a:r>
              <a:rPr lang="pt-BR" b="1" baseline="30000" dirty="0" err="1" smtClean="0"/>
              <a:t>o</a:t>
            </a:r>
            <a:r>
              <a:rPr lang="pt-BR" b="1" dirty="0" err="1" smtClean="0"/>
              <a:t>C</a:t>
            </a:r>
            <a:r>
              <a:rPr lang="pt-BR" b="1" dirty="0" smtClean="0"/>
              <a:t> por célula</a:t>
            </a:r>
            <a:endParaRPr lang="pt-BR" b="1" baseline="-25000" dirty="0" smtClean="0"/>
          </a:p>
          <a:p>
            <a:r>
              <a:rPr lang="pt-BR" b="1" dirty="0" smtClean="0"/>
              <a:t>P</a:t>
            </a:r>
            <a:r>
              <a:rPr lang="pt-BR" b="1" baseline="-25000" dirty="0" smtClean="0"/>
              <a:t>M</a:t>
            </a:r>
            <a:r>
              <a:rPr lang="pt-BR" b="1" dirty="0"/>
              <a:t> </a:t>
            </a:r>
            <a:r>
              <a:rPr lang="pt-BR" b="1" dirty="0" smtClean="0"/>
              <a:t>: - 0,45 %</a:t>
            </a:r>
            <a:r>
              <a:rPr lang="pt-BR" b="1" dirty="0"/>
              <a:t>/</a:t>
            </a:r>
            <a:r>
              <a:rPr lang="pt-BR" b="1" baseline="30000" dirty="0" err="1"/>
              <a:t>o</a:t>
            </a:r>
            <a:r>
              <a:rPr lang="pt-BR" b="1" dirty="0" err="1"/>
              <a:t>C</a:t>
            </a:r>
            <a:endParaRPr lang="pt-BR" b="1" baseline="-25000" dirty="0"/>
          </a:p>
        </p:txBody>
      </p:sp>
    </p:spTree>
    <p:extLst>
      <p:ext uri="{BB962C8B-B14F-4D97-AF65-F5344CB8AC3E}">
        <p14:creationId xmlns:p14="http://schemas.microsoft.com/office/powerpoint/2010/main" val="22824842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/>
          <p:cNvSpPr>
            <a:spLocks noGrp="1"/>
          </p:cNvSpPr>
          <p:nvPr>
            <p:ph type="title"/>
          </p:nvPr>
        </p:nvSpPr>
        <p:spPr>
          <a:xfrm>
            <a:off x="688490" y="476672"/>
            <a:ext cx="7756263" cy="1054250"/>
          </a:xfrm>
        </p:spPr>
        <p:txBody>
          <a:bodyPr/>
          <a:lstStyle/>
          <a:p>
            <a:pPr algn="ctr"/>
            <a:r>
              <a:rPr lang="pt-BR" dirty="0" smtClean="0"/>
              <a:t>Algumas referências de apoio</a:t>
            </a:r>
            <a:endParaRPr lang="pt-BR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7504" y="1537622"/>
            <a:ext cx="8784976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200" b="1" dirty="0"/>
              <a:t>ASTM, 2006. </a:t>
            </a:r>
            <a:r>
              <a:rPr lang="en-US" sz="1200" dirty="0"/>
              <a:t>American Society for Testing and Materials.</a:t>
            </a:r>
            <a:r>
              <a:rPr lang="en-US" sz="1200" b="1" dirty="0"/>
              <a:t> </a:t>
            </a:r>
            <a:r>
              <a:rPr lang="pt-BR" sz="1200" b="1" dirty="0"/>
              <a:t>ASTM E 490-73A, Standard Solar Constant </a:t>
            </a:r>
            <a:r>
              <a:rPr lang="pt-BR" sz="1200" b="1" dirty="0" err="1"/>
              <a:t>and</a:t>
            </a:r>
            <a:r>
              <a:rPr lang="pt-BR" sz="1200" b="1" dirty="0"/>
              <a:t> Zero Air Mass Solar </a:t>
            </a:r>
            <a:r>
              <a:rPr lang="pt-BR" sz="1200" b="1" dirty="0" err="1"/>
              <a:t>Spectral</a:t>
            </a:r>
            <a:r>
              <a:rPr lang="pt-BR" sz="1200" b="1" dirty="0"/>
              <a:t> </a:t>
            </a:r>
            <a:r>
              <a:rPr lang="pt-BR" sz="1200" b="1" dirty="0" err="1"/>
              <a:t>Irradiance</a:t>
            </a:r>
            <a:r>
              <a:rPr lang="pt-BR" sz="1200" b="1" dirty="0"/>
              <a:t> </a:t>
            </a:r>
            <a:r>
              <a:rPr lang="pt-BR" sz="1200" b="1" dirty="0" err="1"/>
              <a:t>Tables</a:t>
            </a:r>
            <a:r>
              <a:rPr lang="pt-BR" sz="1200" b="1" dirty="0"/>
              <a:t>. </a:t>
            </a:r>
          </a:p>
          <a:p>
            <a:r>
              <a:rPr lang="en-US" sz="1200" dirty="0"/>
              <a:t>ASTM, (2010). American Society for Testing and Materials - ASTM E973-10. Determination of the Spectral Mismatch Parameter Between a Photovoltaic Device and a Photovoltaic Reference Cell.</a:t>
            </a:r>
            <a:endParaRPr lang="pt-BR" sz="1200" b="1" i="1"/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Lasnier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F. and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 G., 1990. “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Photovoltaic </a:t>
            </a:r>
            <a:r>
              <a:rPr kumimoji="0" lang="en-US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Enginnering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Handbook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”.Adam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Hilger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New York. 568p.</a:t>
            </a:r>
            <a:endParaRPr kumimoji="0" lang="pt-B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King, D.L.,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Hansen, B. R.,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Kratochvil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A. and Quintana, M. A., 1997. “Dark Current-Voltage Measurements on Photovoltaic Modules as a Diagnostic or Manufacturing Tool”,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</a:t>
            </a:r>
            <a:r>
              <a:rPr kumimoji="0" lang="en-US" sz="12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IEEE Photovoltaic Specialists Conference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September 29 – October 3, Anaheim, CA, pp. 1125-1128</a:t>
            </a:r>
            <a:endParaRPr kumimoji="0" lang="pt-B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King, D. L.,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Boyson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W. E.,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Kratochvil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A., 2003. “Photovoltaic Array performance model”,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Sandia National Laboratories Report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87185-0752. </a:t>
            </a:r>
            <a:endParaRPr kumimoji="0" lang="pt-B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Pierret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R. F., 1996. “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Semiconductor Device Fundamentals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Addison-Wesley,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United States of America, 792p.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pt-B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es-ES_tradnl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Macabebe</a:t>
            </a:r>
            <a:r>
              <a:rPr kumimoji="0" lang="es-ES_tradn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E., Q., B. e Van </a:t>
            </a:r>
            <a:r>
              <a:rPr kumimoji="0" lang="es-ES_tradnl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Dyk</a:t>
            </a:r>
            <a:r>
              <a:rPr kumimoji="0" lang="es-ES_tradnl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E., E., (2008).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“Extraction of device parameters from dark current-voltage characteristics of PV devices”, Physics Status Solids, vol. 5, pp. 616-619.</a:t>
            </a:r>
            <a:endParaRPr kumimoji="0" lang="pt-B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Ortiz-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Conde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García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Sánchez, F., J. e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Muci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J., 2006. “New method to extract the model parameters of solar cells from the explicit analytic solution of their illuminated 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I-V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characteristics”, </a:t>
            </a:r>
            <a:r>
              <a:rPr kumimoji="0" lang="en-GB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AdvTimes"/>
                <a:cs typeface="Times New Roman" panose="02020603050405020304" pitchFamily="18" charset="0"/>
              </a:rPr>
              <a:t>Solar Energy Materials and Solar Cells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dvTimes"/>
                <a:cs typeface="Times New Roman" panose="02020603050405020304" pitchFamily="18" charset="0"/>
              </a:rPr>
              <a:t>, vol. 90, pp. 352-361.</a:t>
            </a:r>
            <a:endParaRPr kumimoji="0" lang="pt-B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Krenzinger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A., 1994. </a:t>
            </a: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“Modelos Matemáticos para </a:t>
            </a:r>
            <a:r>
              <a:rPr kumimoji="0" lang="pt-BR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</a:t>
            </a: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pt-BR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Simulación</a:t>
            </a: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Sistemas Fotovoltaicos por Ordenador”, </a:t>
            </a:r>
            <a:r>
              <a:rPr kumimoji="0" lang="pt-B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Congresso </a:t>
            </a:r>
            <a:r>
              <a:rPr kumimoji="0" lang="pt-BR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Latinoamericano</a:t>
            </a:r>
            <a:r>
              <a:rPr kumimoji="0" lang="pt-B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sobre Energias Alternativas</a:t>
            </a: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1, Editora da </a:t>
            </a:r>
            <a:r>
              <a:rPr kumimoji="0" lang="pt-BR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Facultad</a:t>
            </a: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Regional Córdoba, Argentina.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Córdoba, pp. 21-33.</a:t>
            </a:r>
            <a:endParaRPr kumimoji="0" lang="pt-B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Shockley, W., 1949. </a:t>
            </a:r>
            <a:r>
              <a:rPr kumimoji="0" lang="en-GB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Bell Systems Tech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28, 435.</a:t>
            </a:r>
            <a:endParaRPr kumimoji="0" lang="pt-B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Chan, D. S. H. e Phang, J. C. H., 1987.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“Analytical Methods for the Extraction of Solar-Cell Single and Double Diode Model Parameters from 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I-V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Characteristics“,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IEEE Transactions on Electron Devices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vol. 34, n. 2,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pp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286-293.</a:t>
            </a:r>
            <a:endParaRPr kumimoji="0" lang="pt-B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Eikelboom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J., A. e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Reinders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A., H., M., E, (1997).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“Determination of the Irradiance Dependent Efficiency of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Multicrystalline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 PV Modules on Basis of I-V Curve Fitting and its Influence on the Annual Performance”, </a:t>
            </a: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Proceedings of 14th European Photovoltaic Solar Energy Conference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Barcelona,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España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pt-B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dvTimes"/>
                <a:cs typeface="Times New Roman" panose="02020603050405020304" pitchFamily="18" charset="0"/>
              </a:rPr>
              <a:t>Garrido-Alzar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dvTimes"/>
                <a:cs typeface="Times New Roman" panose="02020603050405020304" pitchFamily="18" charset="0"/>
              </a:rPr>
              <a:t>, C. L., 1997. “Algorithm for Extraction of </a:t>
            </a:r>
            <a:r>
              <a:rPr kumimoji="0" lang="en-GB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dvTimes"/>
                <a:cs typeface="Times New Roman" panose="02020603050405020304" pitchFamily="18" charset="0"/>
              </a:rPr>
              <a:t>Sollar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dvTimes"/>
                <a:cs typeface="Times New Roman" panose="02020603050405020304" pitchFamily="18" charset="0"/>
              </a:rPr>
              <a:t> Cell Parameters from </a:t>
            </a:r>
            <a:r>
              <a:rPr kumimoji="0" lang="en-GB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dvTimes"/>
                <a:cs typeface="Times New Roman" panose="02020603050405020304" pitchFamily="18" charset="0"/>
              </a:rPr>
              <a:t>I-V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dvTimes"/>
                <a:cs typeface="Times New Roman" panose="02020603050405020304" pitchFamily="18" charset="0"/>
              </a:rPr>
              <a:t> Curve Using Double Exponential Model”, </a:t>
            </a:r>
            <a:r>
              <a:rPr kumimoji="0" lang="en-GB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dvTimes"/>
                <a:cs typeface="Times New Roman" panose="02020603050405020304" pitchFamily="18" charset="0"/>
              </a:rPr>
              <a:t>Renewable Energy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dvTimes"/>
                <a:cs typeface="Times New Roman" panose="02020603050405020304" pitchFamily="18" charset="0"/>
              </a:rPr>
              <a:t>, vol. 10,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n°</a:t>
            </a:r>
            <a:r>
              <a:rPr kumimoji="0" lang="en-GB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dvTimes"/>
                <a:cs typeface="Times New Roman" panose="02020603050405020304" pitchFamily="18" charset="0"/>
              </a:rPr>
              <a:t> 2/3, pp. 125-128. 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0121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CustomShape 1"/>
          <p:cNvSpPr/>
          <p:nvPr/>
        </p:nvSpPr>
        <p:spPr>
          <a:xfrm>
            <a:off x="1936800" y="1568880"/>
            <a:ext cx="5363640" cy="69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Picture 4"/>
          <p:cNvPicPr/>
          <p:nvPr/>
        </p:nvPicPr>
        <p:blipFill>
          <a:blip r:embed="rId2"/>
          <a:stretch/>
        </p:blipFill>
        <p:spPr>
          <a:xfrm>
            <a:off x="4500000" y="3357000"/>
            <a:ext cx="4535280" cy="34012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9" name="CustomShape 1"/>
          <p:cNvSpPr/>
          <p:nvPr/>
        </p:nvSpPr>
        <p:spPr>
          <a:xfrm>
            <a:off x="453240" y="1196640"/>
            <a:ext cx="438660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DejaVu Sans"/>
              </a:rPr>
              <a:t>Conversão térmica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931320" y="300960"/>
            <a:ext cx="718776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EXTRAÇÃO DA ENERGIA SOLAR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CustomShape 3"/>
          <p:cNvSpPr/>
          <p:nvPr/>
        </p:nvSpPr>
        <p:spPr>
          <a:xfrm>
            <a:off x="731520" y="5580000"/>
            <a:ext cx="2932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Coletor solar térmico plano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CustomShape 4"/>
          <p:cNvSpPr/>
          <p:nvPr/>
        </p:nvSpPr>
        <p:spPr>
          <a:xfrm>
            <a:off x="5282280" y="2987640"/>
            <a:ext cx="309888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Coletor solar de tubo a vácuo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3" name="Picture 2"/>
          <p:cNvPicPr/>
          <p:nvPr/>
        </p:nvPicPr>
        <p:blipFill>
          <a:blip r:embed="rId3"/>
          <a:stretch/>
        </p:blipFill>
        <p:spPr>
          <a:xfrm>
            <a:off x="259920" y="2213280"/>
            <a:ext cx="4679280" cy="333108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443160" y="1196640"/>
            <a:ext cx="443088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DejaVu Sans"/>
              </a:rPr>
              <a:t>Conversão química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CustomShape 2"/>
          <p:cNvSpPr/>
          <p:nvPr/>
        </p:nvSpPr>
        <p:spPr>
          <a:xfrm>
            <a:off x="987480" y="324000"/>
            <a:ext cx="718776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EXTRAÇÃO DA ENERGIA SOLAR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6" name="Picture 2"/>
          <p:cNvPicPr/>
          <p:nvPr/>
        </p:nvPicPr>
        <p:blipFill>
          <a:blip r:embed="rId2"/>
          <a:stretch/>
        </p:blipFill>
        <p:spPr>
          <a:xfrm>
            <a:off x="620280" y="1795320"/>
            <a:ext cx="2856600" cy="31136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7" name="Picture 4"/>
          <p:cNvPicPr/>
          <p:nvPr/>
        </p:nvPicPr>
        <p:blipFill>
          <a:blip r:embed="rId3"/>
          <a:stretch/>
        </p:blipFill>
        <p:spPr>
          <a:xfrm>
            <a:off x="3564000" y="4243680"/>
            <a:ext cx="3671280" cy="2444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8" name="Picture 6"/>
          <p:cNvPicPr/>
          <p:nvPr/>
        </p:nvPicPr>
        <p:blipFill>
          <a:blip r:embed="rId4"/>
          <a:stretch/>
        </p:blipFill>
        <p:spPr>
          <a:xfrm>
            <a:off x="5616000" y="1484640"/>
            <a:ext cx="2915280" cy="24080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9" name="CustomShape 3"/>
          <p:cNvSpPr/>
          <p:nvPr/>
        </p:nvSpPr>
        <p:spPr>
          <a:xfrm>
            <a:off x="7061400" y="3861000"/>
            <a:ext cx="14439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Fotossíntese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CustomShape 4"/>
          <p:cNvSpPr/>
          <p:nvPr/>
        </p:nvSpPr>
        <p:spPr>
          <a:xfrm>
            <a:off x="581040" y="4931640"/>
            <a:ext cx="276048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Células solares de Grätzel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431640" y="1196640"/>
            <a:ext cx="533592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Black"/>
                <a:ea typeface="DejaVu Sans"/>
              </a:rPr>
              <a:t>Conversão fotovoltaica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2" name="Picture 2"/>
          <p:cNvPicPr/>
          <p:nvPr/>
        </p:nvPicPr>
        <p:blipFill>
          <a:blip r:embed="rId2"/>
          <a:stretch/>
        </p:blipFill>
        <p:spPr>
          <a:xfrm>
            <a:off x="107640" y="4201920"/>
            <a:ext cx="4789800" cy="2538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3" name="Picture 4"/>
          <p:cNvPicPr/>
          <p:nvPr/>
        </p:nvPicPr>
        <p:blipFill>
          <a:blip r:embed="rId3"/>
          <a:stretch/>
        </p:blipFill>
        <p:spPr>
          <a:xfrm>
            <a:off x="1119960" y="1781640"/>
            <a:ext cx="3959280" cy="26276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4" name="Picture 6"/>
          <p:cNvPicPr/>
          <p:nvPr/>
        </p:nvPicPr>
        <p:blipFill>
          <a:blip r:embed="rId4"/>
          <a:srcRect l="17802" t="6708" r="15853" b="8652"/>
          <a:stretch/>
        </p:blipFill>
        <p:spPr>
          <a:xfrm>
            <a:off x="6228360" y="3789000"/>
            <a:ext cx="2591280" cy="2478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5" name="CustomShape 2"/>
          <p:cNvSpPr/>
          <p:nvPr/>
        </p:nvSpPr>
        <p:spPr>
          <a:xfrm>
            <a:off x="987480" y="324000"/>
            <a:ext cx="718776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EXTRAÇÃO DA ENERGIA SOLAR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1611720" y="316800"/>
            <a:ext cx="595476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O início da energia solar FV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CustomShape 2"/>
          <p:cNvSpPr/>
          <p:nvPr/>
        </p:nvSpPr>
        <p:spPr>
          <a:xfrm>
            <a:off x="665280" y="1268640"/>
            <a:ext cx="7847640" cy="557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476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Em 1839 descobre o efeito fotovoltaico em uma célula eletroquímica.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76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Em 1876 foi construída o primeiro aparato fotovoltaico utilizando conceitos de física de estado sólido.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76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Em 1956 inicia-se a produção industrial seguindo o crescimento da eletrônica.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76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A corrida espacial impulsiona pesquisas em FV.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76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Em 1973 a crise mundial do petróleo renova e amplia o interesse pela FV.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76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No fim da década de 90 Alemanha e Japão criam políticas de incentivo para a FV com o objetivo de reduzir a emissão de CO2.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76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A partir de 2006 a China passa a produzir componentes para o mercado FV contribuindo para a redução drástica dos custos de fabricação.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76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A partir de 2015 a China se torna a número 1 em potência instalada.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476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Em 2013 haviam 136 GW de FV no mundo. A previsão para 2025 é de 969 GW.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2"/>
          <p:cNvPicPr/>
          <p:nvPr/>
        </p:nvPicPr>
        <p:blipFill>
          <a:blip r:embed="rId2"/>
          <a:stretch/>
        </p:blipFill>
        <p:spPr>
          <a:xfrm>
            <a:off x="611640" y="2997000"/>
            <a:ext cx="2142000" cy="2951640"/>
          </a:xfrm>
          <a:prstGeom prst="rect">
            <a:avLst/>
          </a:prstGeom>
          <a:ln>
            <a:noFill/>
          </a:ln>
        </p:spPr>
      </p:pic>
      <p:sp>
        <p:nvSpPr>
          <p:cNvPr id="149" name="CustomShape 1"/>
          <p:cNvSpPr/>
          <p:nvPr/>
        </p:nvSpPr>
        <p:spPr>
          <a:xfrm>
            <a:off x="1611720" y="316800"/>
            <a:ext cx="595476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O início da energia solar FV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CustomShape 2"/>
          <p:cNvSpPr/>
          <p:nvPr/>
        </p:nvSpPr>
        <p:spPr>
          <a:xfrm>
            <a:off x="955800" y="1227960"/>
            <a:ext cx="5487120" cy="6382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O efeito fotovoltaico foi observado pela primeira vez por Alexandre Edmond Becquerel em 1839.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CustomShape 3"/>
          <p:cNvSpPr/>
          <p:nvPr/>
        </p:nvSpPr>
        <p:spPr>
          <a:xfrm>
            <a:off x="300960" y="2228760"/>
            <a:ext cx="849492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eorgia"/>
                <a:ea typeface="DejaVu Sans"/>
              </a:rPr>
              <a:t>Com 19 anos de idade Becquerel elaborou um experimento com cloreto de prata imerso em uma solução ácida que gerava uma corrente quando iluminada.</a:t>
            </a:r>
            <a:endParaRPr lang="pt-BR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2" name="Picture 4"/>
          <p:cNvPicPr/>
          <p:nvPr/>
        </p:nvPicPr>
        <p:blipFill>
          <a:blip r:embed="rId3"/>
          <a:stretch/>
        </p:blipFill>
        <p:spPr>
          <a:xfrm>
            <a:off x="4644000" y="2925000"/>
            <a:ext cx="4151880" cy="343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4342</TotalTime>
  <Words>1915</Words>
  <Application>Microsoft Office PowerPoint</Application>
  <PresentationFormat>Apresentação na tela (4:3)</PresentationFormat>
  <Paragraphs>270</Paragraphs>
  <Slides>46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46</vt:i4>
      </vt:variant>
    </vt:vector>
  </HeadingPairs>
  <TitlesOfParts>
    <vt:vector size="50" baseType="lpstr">
      <vt:lpstr>Office Theme</vt:lpstr>
      <vt:lpstr>Office Theme</vt:lpstr>
      <vt:lpstr>Equação</vt:lpstr>
      <vt:lpstr>Grapher.Document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Algumas referências de apoio</vt:lpstr>
      <vt:lpstr>Apresentação do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ivan gabe</cp:lastModifiedBy>
  <cp:revision>267</cp:revision>
  <dcterms:created xsi:type="dcterms:W3CDTF">2013-09-12T22:51:13Z</dcterms:created>
  <dcterms:modified xsi:type="dcterms:W3CDTF">2018-08-29T19:00:49Z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HP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Apresentação na tela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26</vt:i4>
  </property>
</Properties>
</file>